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10" r:id="rId5"/>
    <p:sldId id="261" r:id="rId6"/>
    <p:sldId id="319" r:id="rId7"/>
    <p:sldId id="317" r:id="rId8"/>
    <p:sldId id="336" r:id="rId9"/>
    <p:sldId id="333" r:id="rId10"/>
    <p:sldId id="329" r:id="rId11"/>
    <p:sldId id="309" r:id="rId12"/>
    <p:sldId id="335" r:id="rId13"/>
    <p:sldId id="306" r:id="rId14"/>
    <p:sldId id="340" r:id="rId15"/>
    <p:sldId id="341" r:id="rId16"/>
    <p:sldId id="342" r:id="rId17"/>
    <p:sldId id="343" r:id="rId18"/>
    <p:sldId id="344" r:id="rId19"/>
    <p:sldId id="34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711C05-CCF7-4EDC-A2CE-0703A4A6825B}">
          <p14:sldIdLst>
            <p14:sldId id="310"/>
            <p14:sldId id="261"/>
            <p14:sldId id="319"/>
            <p14:sldId id="317"/>
            <p14:sldId id="336"/>
            <p14:sldId id="333"/>
            <p14:sldId id="329"/>
            <p14:sldId id="309"/>
            <p14:sldId id="335"/>
            <p14:sldId id="306"/>
          </p14:sldIdLst>
        </p14:section>
        <p14:section name="Appendix" id="{A7994005-7015-435B-8C0E-E2A5F9F8499B}">
          <p14:sldIdLst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CB8"/>
    <a:srgbClr val="F2F2F2"/>
    <a:srgbClr val="F7F7F7"/>
    <a:srgbClr val="F8F8F8"/>
    <a:srgbClr val="EBE903"/>
    <a:srgbClr val="00B1F0"/>
    <a:srgbClr val="9DE054"/>
    <a:srgbClr val="9AC4EE"/>
    <a:srgbClr val="FFD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 autoAdjust="0"/>
    <p:restoredTop sz="94650"/>
  </p:normalViewPr>
  <p:slideViewPr>
    <p:cSldViewPr snapToGrid="0">
      <p:cViewPr varScale="1">
        <p:scale>
          <a:sx n="67" d="100"/>
          <a:sy n="67" d="100"/>
        </p:scale>
        <p:origin x="6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5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409328626572001"/>
          <c:y val="0.22539398234877719"/>
          <c:w val="0.46846590449868497"/>
          <c:h val="0.64399377236313571"/>
        </c:manualLayout>
      </c:layout>
      <c:pieChart>
        <c:varyColors val="1"/>
        <c:ser>
          <c:idx val="0"/>
          <c:order val="0"/>
          <c:tx>
            <c:strRef>
              <c:f>Sheet1!$C$3</c:f>
              <c:strCache>
                <c:ptCount val="1"/>
                <c:pt idx="0">
                  <c:v>Market Share</c:v>
                </c:pt>
              </c:strCache>
            </c:strRef>
          </c:tx>
          <c:dPt>
            <c:idx val="0"/>
            <c:bubble3D val="0"/>
            <c:spPr>
              <a:solidFill>
                <a:srgbClr val="1ED7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EB-B14F-9A03-89430794D48D}"/>
              </c:ext>
            </c:extLst>
          </c:dPt>
          <c:dPt>
            <c:idx val="1"/>
            <c:bubble3D val="0"/>
            <c:spPr>
              <a:solidFill>
                <a:srgbClr val="1672F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EB-B14F-9A03-89430794D48D}"/>
              </c:ext>
            </c:extLst>
          </c:dPt>
          <c:dPt>
            <c:idx val="2"/>
            <c:bubble3D val="0"/>
            <c:spPr>
              <a:solidFill>
                <a:srgbClr val="FB4A6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2EB-B14F-9A03-89430794D48D}"/>
              </c:ext>
            </c:extLst>
          </c:dPt>
          <c:dPt>
            <c:idx val="3"/>
            <c:bubble3D val="0"/>
            <c:spPr>
              <a:solidFill>
                <a:srgbClr val="25D1D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2EB-B14F-9A03-89430794D48D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2EB-B14F-9A03-89430794D48D}"/>
              </c:ext>
            </c:extLst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2EB-B14F-9A03-89430794D48D}"/>
              </c:ext>
            </c:extLst>
          </c:dPt>
          <c:dPt>
            <c:idx val="6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2EB-B14F-9A03-89430794D48D}"/>
              </c:ext>
            </c:extLst>
          </c:dPt>
          <c:dPt>
            <c:idx val="7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2EB-B14F-9A03-89430794D48D}"/>
              </c:ext>
            </c:extLst>
          </c:dPt>
          <c:dPt>
            <c:idx val="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82EB-B14F-9A03-89430794D4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Georgia Pro" panose="020405020504050203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Sheet1!$B$4:$B$12</c:f>
              <c:strCache>
                <c:ptCount val="9"/>
                <c:pt idx="0">
                  <c:v>Spotify</c:v>
                </c:pt>
                <c:pt idx="1">
                  <c:v>Tencent Music</c:v>
                </c:pt>
                <c:pt idx="2">
                  <c:v>Apple Music </c:v>
                </c:pt>
                <c:pt idx="3">
                  <c:v>Amazon</c:v>
                </c:pt>
                <c:pt idx="4">
                  <c:v>Youtube Music</c:v>
                </c:pt>
                <c:pt idx="5">
                  <c:v>NetEase</c:v>
                </c:pt>
                <c:pt idx="6">
                  <c:v>Yandex</c:v>
                </c:pt>
                <c:pt idx="7">
                  <c:v>Deezer</c:v>
                </c:pt>
                <c:pt idx="8">
                  <c:v>Others</c:v>
                </c:pt>
              </c:strCache>
            </c:strRef>
          </c:cat>
          <c:val>
            <c:numRef>
              <c:f>Sheet1!$C$4:$C$12</c:f>
              <c:numCache>
                <c:formatCode>General</c:formatCode>
                <c:ptCount val="9"/>
                <c:pt idx="0">
                  <c:v>31.7</c:v>
                </c:pt>
                <c:pt idx="1">
                  <c:v>14.4</c:v>
                </c:pt>
                <c:pt idx="2">
                  <c:v>12.6</c:v>
                </c:pt>
                <c:pt idx="3">
                  <c:v>11.1</c:v>
                </c:pt>
                <c:pt idx="4">
                  <c:v>9.6999999999999993</c:v>
                </c:pt>
                <c:pt idx="5">
                  <c:v>6.7</c:v>
                </c:pt>
                <c:pt idx="6">
                  <c:v>3.4</c:v>
                </c:pt>
                <c:pt idx="7">
                  <c:v>1.3</c:v>
                </c:pt>
                <c:pt idx="8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2EB-B14F-9A03-89430794D48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100893384149213"/>
          <c:y val="0.4119271543294839"/>
          <c:w val="0.21223230182222649"/>
          <c:h val="0.3951389942048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eorgia Pro" panose="020405020504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eorgia Pro" panose="02040502050405020303" pitchFamily="18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r>
              <a:rPr lang="en-US" b="1"/>
              <a:t>Strategy Canvas: SongFox vs Competitors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2257032803671828E-2"/>
          <c:y val="0.10926647696685381"/>
          <c:w val="0.95314153863938311"/>
          <c:h val="0.7124124176472097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Spotify</c:v>
                </c:pt>
              </c:strCache>
            </c:strRef>
          </c:tx>
          <c:spPr>
            <a:ln w="25400" cap="rnd">
              <a:solidFill>
                <a:srgbClr val="1ED760"/>
              </a:solidFill>
              <a:prstDash val="dash"/>
              <a:round/>
            </a:ln>
            <a:effectLst/>
          </c:spPr>
          <c:marker>
            <c:symbol val="circle"/>
            <c:size val="8"/>
            <c:spPr>
              <a:solidFill>
                <a:srgbClr val="1ED760"/>
              </a:solidFill>
              <a:ln w="9525">
                <a:solidFill>
                  <a:srgbClr val="1ED760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Price</c:v>
                </c:pt>
                <c:pt idx="1">
                  <c:v>AI Personalisation</c:v>
                </c:pt>
                <c:pt idx="2">
                  <c:v>Social &amp; Viral Discovery </c:v>
                </c:pt>
                <c:pt idx="3">
                  <c:v>Regional and Indie Support </c:v>
                </c:pt>
                <c:pt idx="4">
                  <c:v>Live Events </c:v>
                </c:pt>
                <c:pt idx="5">
                  <c:v>Catalog Size </c:v>
                </c:pt>
                <c:pt idx="6">
                  <c:v>Ad-Supported Model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1.5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5D-4FFB-B71B-196DA12C20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Apple Music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ysDash"/>
              <a:round/>
            </a:ln>
            <a:effectLst/>
          </c:spPr>
          <c:marker>
            <c:symbol val="triangle"/>
            <c:size val="9"/>
            <c:spPr>
              <a:solidFill>
                <a:srgbClr val="0070C0"/>
              </a:solidFill>
              <a:ln w="9525">
                <a:solidFill>
                  <a:srgbClr val="003DB8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Price</c:v>
                </c:pt>
                <c:pt idx="1">
                  <c:v>AI Personalisation</c:v>
                </c:pt>
                <c:pt idx="2">
                  <c:v>Social &amp; Viral Discovery </c:v>
                </c:pt>
                <c:pt idx="3">
                  <c:v>Regional and Indie Support </c:v>
                </c:pt>
                <c:pt idx="4">
                  <c:v>Live Events </c:v>
                </c:pt>
                <c:pt idx="5">
                  <c:v>Catalog Size </c:v>
                </c:pt>
                <c:pt idx="6">
                  <c:v>Ad-Supported Model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5D-4FFB-B71B-196DA12C20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Amazon Music</c:v>
                </c:pt>
              </c:strCache>
            </c:strRef>
          </c:tx>
          <c:spPr>
            <a:ln w="25400" cap="rnd">
              <a:solidFill>
                <a:srgbClr val="FFC000"/>
              </a:solidFill>
              <a:prstDash val="dashDot"/>
              <a:round/>
            </a:ln>
            <a:effectLst/>
          </c:spPr>
          <c:marker>
            <c:symbol val="diamond"/>
            <c:size val="8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Price</c:v>
                </c:pt>
                <c:pt idx="1">
                  <c:v>AI Personalisation</c:v>
                </c:pt>
                <c:pt idx="2">
                  <c:v>Social &amp; Viral Discovery </c:v>
                </c:pt>
                <c:pt idx="3">
                  <c:v>Regional and Indie Support </c:v>
                </c:pt>
                <c:pt idx="4">
                  <c:v>Live Events </c:v>
                </c:pt>
                <c:pt idx="5">
                  <c:v>Catalog Size </c:v>
                </c:pt>
                <c:pt idx="6">
                  <c:v>Ad-Supported Model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5D-4FFB-B71B-196DA12C20C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SongFox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Price</c:v>
                </c:pt>
                <c:pt idx="1">
                  <c:v>AI Personalisation</c:v>
                </c:pt>
                <c:pt idx="2">
                  <c:v>Social &amp; Viral Discovery </c:v>
                </c:pt>
                <c:pt idx="3">
                  <c:v>Regional and Indie Support </c:v>
                </c:pt>
                <c:pt idx="4">
                  <c:v>Live Events </c:v>
                </c:pt>
                <c:pt idx="5">
                  <c:v>Catalog Size </c:v>
                </c:pt>
                <c:pt idx="6">
                  <c:v>Ad-Supported Model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5D-4FFB-B71B-196DA12C2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7004544"/>
        <c:axId val="1556979856"/>
      </c:lineChart>
      <c:catAx>
        <c:axId val="1557004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1556979856"/>
        <c:crosses val="autoZero"/>
        <c:auto val="1"/>
        <c:lblAlgn val="ctr"/>
        <c:lblOffset val="100"/>
        <c:noMultiLvlLbl val="0"/>
      </c:catAx>
      <c:valAx>
        <c:axId val="1556979856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5700454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Georgia" panose="02040502050405020303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28CE1-70EB-4FD5-BD58-E845D252B2C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053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28B31-B47C-9D09-ED83-3C9B4B618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C8640-4720-523C-BCDB-DA54B09EE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C7E26-F22C-8E89-2E61-F2117E9F3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D4636-685C-2B00-8DB3-B86B2F4C3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28CE1-70EB-4FD5-BD58-E845D252B2C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950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2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28CE1-70EB-4FD5-BD58-E845D252B2C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01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1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9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342CD-D39D-D5F1-88A4-1A890E04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A76E7-E53B-FDC1-35C4-A487AA013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9CE2C4-01D7-2D36-C5D4-3A0BF5374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7EB2-D0A1-47BE-F38D-E29961BA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28CE1-70EB-4FD5-BD58-E845D252B2C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3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F1308-5A53-67D7-5A0D-51AFD8C38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EFD121-46BF-0952-F52A-808A37BBA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38267-001F-C1D5-30FC-E4B567F52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C6E8D-ADAA-16F9-5405-470C1573B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28CE1-70EB-4FD5-BD58-E845D252B2C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22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2C06F-7CF2-2C7A-B8C5-B520B0FCE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865FE-CAF1-1935-1985-7DAA5ADFF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8011E-4B46-1632-DF7C-82CFA64E3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980FD-476E-E91B-31D9-70F1E34AA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28CE1-70EB-4FD5-BD58-E845D252B2C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85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79AF5-A969-83C0-461F-51C3E7F5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B75F-C0E3-B05A-1889-E0D364118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8D2074-290C-1B20-E454-F1E91E80D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297B4-C9EC-C3BB-CF1A-A7780C49C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28CE1-70EB-4FD5-BD58-E845D252B2C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991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microsoft.com/office/2007/relationships/hdphoto" Target="../media/hdphoto1.wdp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8D49BB4-6F96-9FBB-9A36-074773760E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003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8D49BB4-6F96-9FBB-9A36-074773760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 descr="yellow and white balloons on orange surface">
            <a:extLst>
              <a:ext uri="{FF2B5EF4-FFF2-40B4-BE49-F238E27FC236}">
                <a16:creationId xmlns:a16="http://schemas.microsoft.com/office/drawing/2014/main" id="{A2C4EC38-B95D-3C36-D019-76EE907E886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4834563" y="1973279"/>
            <a:ext cx="6858000" cy="685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15">
            <a:extLst>
              <a:ext uri="{FF2B5EF4-FFF2-40B4-BE49-F238E27FC236}">
                <a16:creationId xmlns:a16="http://schemas.microsoft.com/office/drawing/2014/main" id="{58132D7F-41EA-9B99-B3E6-900A9039A2BF}"/>
              </a:ext>
            </a:extLst>
          </p:cNvPr>
          <p:cNvSpPr/>
          <p:nvPr userDrawn="1"/>
        </p:nvSpPr>
        <p:spPr>
          <a:xfrm>
            <a:off x="4791988" y="1980489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rgbClr val="00B050">
              <a:alpha val="23137"/>
            </a:srgbClr>
          </a:solidFill>
          <a:ln>
            <a:solidFill>
              <a:srgbClr val="FFF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vert="horz"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076" name="Picture 4" descr="black wireless headset">
            <a:extLst>
              <a:ext uri="{FF2B5EF4-FFF2-40B4-BE49-F238E27FC236}">
                <a16:creationId xmlns:a16="http://schemas.microsoft.com/office/drawing/2014/main" id="{1D17DEBA-89C2-1679-DA17-641606D6BA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9867" y1="57321" x2="59867" y2="57321"/>
                        <a14:backgroundMark x1="64667" y1="61469" x2="64667" y2="61469"/>
                        <a14:backgroundMark x1="60500" y1="57721" x2="60500" y2="57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4884">
            <a:off x="4268848" y="4500781"/>
            <a:ext cx="269875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lack wireless headset">
            <a:extLst>
              <a:ext uri="{FF2B5EF4-FFF2-40B4-BE49-F238E27FC236}">
                <a16:creationId xmlns:a16="http://schemas.microsoft.com/office/drawing/2014/main" id="{0FF61423-0B82-2EB5-5CC3-F1B2A4A690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9867" y1="57321" x2="59867" y2="57321"/>
                        <a14:backgroundMark x1="64667" y1="61469" x2="64667" y2="61469"/>
                        <a14:backgroundMark x1="60500" y1="57721" x2="60500" y2="57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94398">
            <a:off x="6880894" y="2130468"/>
            <a:ext cx="26987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wireless headset">
            <a:extLst>
              <a:ext uri="{FF2B5EF4-FFF2-40B4-BE49-F238E27FC236}">
                <a16:creationId xmlns:a16="http://schemas.microsoft.com/office/drawing/2014/main" id="{F25D56A2-29BE-8A68-D94D-7FCC3E4684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9867" y1="57321" x2="59867" y2="57321"/>
                        <a14:backgroundMark x1="64667" y1="61469" x2="64667" y2="61469"/>
                        <a14:backgroundMark x1="60500" y1="57721" x2="60500" y2="57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80654">
            <a:off x="9464839" y="4507991"/>
            <a:ext cx="26987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lack wireless headset">
            <a:extLst>
              <a:ext uri="{FF2B5EF4-FFF2-40B4-BE49-F238E27FC236}">
                <a16:creationId xmlns:a16="http://schemas.microsoft.com/office/drawing/2014/main" id="{37649E6C-46A9-1407-8C21-B89CE22663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9867" y1="57321" x2="59867" y2="57321"/>
                        <a14:backgroundMark x1="64667" y1="61469" x2="64667" y2="61469"/>
                        <a14:backgroundMark x1="60500" y1="57721" x2="60500" y2="57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1603">
            <a:off x="8582608" y="2967695"/>
            <a:ext cx="26987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lack wireless headset">
            <a:extLst>
              <a:ext uri="{FF2B5EF4-FFF2-40B4-BE49-F238E27FC236}">
                <a16:creationId xmlns:a16="http://schemas.microsoft.com/office/drawing/2014/main" id="{61A3D869-9B20-A7C3-260A-8BE0FE5032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9867" y1="57321" x2="59867" y2="57321"/>
                        <a14:backgroundMark x1="64667" y1="61469" x2="64667" y2="61469"/>
                        <a14:backgroundMark x1="60500" y1="57721" x2="60500" y2="57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395">
            <a:off x="5006346" y="2951175"/>
            <a:ext cx="26987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1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EF7F7E-CEDE-375A-2865-F6BE608074F0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76BAB301-F047-1FD5-4B4F-DD7DC76E5F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7976433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21" imgH="423" progId="TCLayout.ActiveDocument.1">
                  <p:embed/>
                </p:oleObj>
              </mc:Choice>
              <mc:Fallback>
                <p:oleObj name="think-cell Slide" r:id="rId17" imgW="421" imgH="423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6BAB301-F047-1FD5-4B4F-DD7DC76E5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  <p:sldLayoutId id="214748367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6" Type="http://schemas.openxmlformats.org/officeDocument/2006/relationships/chart" Target="../charts/chart1.xml"/><Relationship Id="rId11" Type="http://schemas.openxmlformats.org/officeDocument/2006/relationships/image" Target="../media/image14.png"/><Relationship Id="rId5" Type="http://schemas.openxmlformats.org/officeDocument/2006/relationships/image" Target="../media/image1.emf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D9B532E-C09F-4FAD-5062-FD00D702F58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3234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9B532E-C09F-4FAD-5062-FD00D702F5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794" y="1399032"/>
            <a:ext cx="5199569" cy="1279396"/>
          </a:xfrm>
        </p:spPr>
        <p:txBody>
          <a:bodyPr vert="horz"/>
          <a:lstStyle/>
          <a:p>
            <a:r>
              <a:rPr lang="en-US" sz="3000" dirty="0"/>
              <a:t>Personalized Music 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794" y="417444"/>
            <a:ext cx="7414940" cy="883258"/>
          </a:xfrm>
        </p:spPr>
        <p:txBody>
          <a:bodyPr/>
          <a:lstStyle/>
          <a:p>
            <a:r>
              <a:rPr lang="en-US" dirty="0"/>
              <a:t>SONGFOX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C2224-C460-DF27-7326-B06EA2E79AA8}"/>
              </a:ext>
            </a:extLst>
          </p:cNvPr>
          <p:cNvSpPr txBox="1"/>
          <p:nvPr/>
        </p:nvSpPr>
        <p:spPr>
          <a:xfrm>
            <a:off x="658664" y="4704915"/>
            <a:ext cx="3871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Group 2</a:t>
            </a:r>
          </a:p>
          <a:p>
            <a:r>
              <a:rPr lang="en-US" sz="1600" dirty="0"/>
              <a:t>Abhigna </a:t>
            </a:r>
            <a:r>
              <a:rPr lang="en-US" sz="1600" dirty="0" err="1"/>
              <a:t>Mallepally</a:t>
            </a:r>
            <a:r>
              <a:rPr lang="en-US" sz="1600" dirty="0"/>
              <a:t>  | </a:t>
            </a:r>
            <a:r>
              <a:rPr lang="en-US" sz="1600" dirty="0" err="1"/>
              <a:t>Anishka</a:t>
            </a:r>
            <a:r>
              <a:rPr lang="en-US" sz="1600" dirty="0"/>
              <a:t> Agarwal | Edwin Daniels | </a:t>
            </a:r>
            <a:r>
              <a:rPr lang="en-US" sz="1600" dirty="0" err="1"/>
              <a:t>Sachin</a:t>
            </a:r>
            <a:r>
              <a:rPr lang="en-US" sz="1600" dirty="0"/>
              <a:t> Sharma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9CB4E3-B3CA-0509-CD98-A87DD54C1D22}"/>
              </a:ext>
            </a:extLst>
          </p:cNvPr>
          <p:cNvGrpSpPr/>
          <p:nvPr/>
        </p:nvGrpSpPr>
        <p:grpSpPr>
          <a:xfrm>
            <a:off x="6756418" y="5159503"/>
            <a:ext cx="2841171" cy="955010"/>
            <a:chOff x="6927869" y="5314951"/>
            <a:chExt cx="2841171" cy="95501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C2C1A7C-AD6B-A1C3-1995-FB74161C6C40}"/>
                </a:ext>
              </a:extLst>
            </p:cNvPr>
            <p:cNvSpPr/>
            <p:nvPr/>
          </p:nvSpPr>
          <p:spPr>
            <a:xfrm>
              <a:off x="6927869" y="5559774"/>
              <a:ext cx="2841171" cy="4816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55E34F-C084-C5E1-0D99-697FA8AC7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3311" y="5314951"/>
              <a:ext cx="2530286" cy="955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BC34919-8509-C29B-845B-4326F8D78D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620949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C34919-8509-C29B-845B-4326F8D78D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 vert="horz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61FC-FAB2-EA73-DB25-ED56381F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B1C92A8-3ED9-9935-4B67-3DCF0A5230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789422-4E60-1B1D-2E48-462FBA32AA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BF1A4BE-1A40-4682-EC97-AA99681D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1325880"/>
            <a:ext cx="5093208" cy="2816352"/>
          </a:xfrm>
        </p:spPr>
        <p:txBody>
          <a:bodyPr vert="horz"/>
          <a:lstStyle/>
          <a:p>
            <a:r>
              <a:rPr lang="en-US" sz="4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9797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9D095-FBF7-4DD2-81C3-B2D6E61A5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7E823AA2-B9C5-0767-B12A-F96624E8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00" y="367200"/>
            <a:ext cx="10123200" cy="979200"/>
          </a:xfrm>
        </p:spPr>
        <p:txBody>
          <a:bodyPr vert="horz" anchor="b" anchorCtr="0"/>
          <a:lstStyle/>
          <a:p>
            <a:r>
              <a:rPr lang="en-GB" sz="3200" dirty="0"/>
              <a:t>LOCALE DATA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BEC3E69A-FBC6-9815-872E-B1CB1F28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30" y="1457014"/>
            <a:ext cx="9504740" cy="524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46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CBED9-10B0-08CE-E3FE-1F6999503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60E01415-B2D2-F7FB-C440-4E4E5A4E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00" y="367200"/>
            <a:ext cx="10123200" cy="979200"/>
          </a:xfrm>
        </p:spPr>
        <p:txBody>
          <a:bodyPr vert="horz" anchor="b" anchorCtr="0"/>
          <a:lstStyle/>
          <a:p>
            <a:r>
              <a:rPr lang="en-GB" sz="3200" dirty="0"/>
              <a:t>Key Metrics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18A974-53D6-3256-3A3F-D3BAFF2A581E}"/>
              </a:ext>
            </a:extLst>
          </p:cNvPr>
          <p:cNvGrpSpPr/>
          <p:nvPr/>
        </p:nvGrpSpPr>
        <p:grpSpPr>
          <a:xfrm>
            <a:off x="-398160" y="2026249"/>
            <a:ext cx="12618720" cy="4343434"/>
            <a:chOff x="-439809" y="1883374"/>
            <a:chExt cx="12618720" cy="43434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D8334A-8550-76AE-36C5-2F5BE599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16615"/>
            <a:stretch/>
          </p:blipFill>
          <p:spPr>
            <a:xfrm>
              <a:off x="1132521" y="1969087"/>
              <a:ext cx="987920" cy="82377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D7D7EF-BBB9-7AC0-62D5-7FFC13D1F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b="17661"/>
            <a:stretch/>
          </p:blipFill>
          <p:spPr>
            <a:xfrm>
              <a:off x="5189601" y="1892864"/>
              <a:ext cx="1093042" cy="9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70D121-FE7B-5AEF-F4C2-DB58FA926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3686"/>
            <a:stretch/>
          </p:blipFill>
          <p:spPr>
            <a:xfrm>
              <a:off x="9327181" y="1892864"/>
              <a:ext cx="1042702" cy="9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8FA8DB-9658-C445-EB07-EEBD68280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17661"/>
            <a:stretch/>
          </p:blipFill>
          <p:spPr>
            <a:xfrm>
              <a:off x="1124564" y="4206200"/>
              <a:ext cx="1093042" cy="9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027E8C-6563-8054-4E3F-09522EB6F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b="13686"/>
            <a:stretch/>
          </p:blipFill>
          <p:spPr>
            <a:xfrm>
              <a:off x="5214771" y="4206200"/>
              <a:ext cx="1042702" cy="9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0C5487-A737-B2BD-000F-5DBA4C130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7661"/>
            <a:stretch/>
          </p:blipFill>
          <p:spPr>
            <a:xfrm>
              <a:off x="9327181" y="4206200"/>
              <a:ext cx="1093042" cy="90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01FDB-BDAA-CD6E-40B1-9E14918D5F43}"/>
                </a:ext>
              </a:extLst>
            </p:cNvPr>
            <p:cNvSpPr txBox="1"/>
            <p:nvPr/>
          </p:nvSpPr>
          <p:spPr>
            <a:xfrm>
              <a:off x="-439809" y="3008275"/>
              <a:ext cx="449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Avg. Session Duration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064073-0533-A1A8-8AE5-58ECECAD2607}"/>
                </a:ext>
              </a:extLst>
            </p:cNvPr>
            <p:cNvSpPr txBox="1"/>
            <p:nvPr/>
          </p:nvSpPr>
          <p:spPr>
            <a:xfrm>
              <a:off x="-354565" y="5223155"/>
              <a:ext cx="449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User Stickiness (DAU/MAU)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9D6ED8-02CA-2C78-CD94-E2E58ED60B41}"/>
                </a:ext>
              </a:extLst>
            </p:cNvPr>
            <p:cNvSpPr txBox="1"/>
            <p:nvPr/>
          </p:nvSpPr>
          <p:spPr>
            <a:xfrm>
              <a:off x="3542911" y="5223155"/>
              <a:ext cx="449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Subscription Conversion Rate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19FC32-B5E3-9B3D-E847-C80D4CFEF986}"/>
                </a:ext>
              </a:extLst>
            </p:cNvPr>
            <p:cNvSpPr txBox="1"/>
            <p:nvPr/>
          </p:nvSpPr>
          <p:spPr>
            <a:xfrm>
              <a:off x="7594798" y="5223155"/>
              <a:ext cx="449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ARPU (Avg. Revenue/User)</a:t>
              </a:r>
              <a:endParaRPr 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48BB38-9425-9179-2000-5B5B2329D3F5}"/>
                </a:ext>
              </a:extLst>
            </p:cNvPr>
            <p:cNvSpPr txBox="1"/>
            <p:nvPr/>
          </p:nvSpPr>
          <p:spPr>
            <a:xfrm>
              <a:off x="7688191" y="3008275"/>
              <a:ext cx="449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Churn Rate</a:t>
              </a:r>
              <a:endParaRPr 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0F2C9B-0CC7-71BA-842B-70EABD5FA11E}"/>
                </a:ext>
              </a:extLst>
            </p:cNvPr>
            <p:cNvSpPr txBox="1"/>
            <p:nvPr/>
          </p:nvSpPr>
          <p:spPr>
            <a:xfrm>
              <a:off x="3583551" y="3008275"/>
              <a:ext cx="449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b="1" dirty="0"/>
                <a:t>AI Recommendation Accuracy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F67AF2-99CD-30A4-D04E-1D1B63F5E4B1}"/>
                </a:ext>
              </a:extLst>
            </p:cNvPr>
            <p:cNvSpPr txBox="1"/>
            <p:nvPr/>
          </p:nvSpPr>
          <p:spPr>
            <a:xfrm>
              <a:off x="2234253" y="2021874"/>
              <a:ext cx="17386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b="1" dirty="0"/>
                <a:t>60+ </a:t>
              </a:r>
              <a:r>
                <a:rPr lang="en-ZA" dirty="0"/>
                <a:t>min/session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F9551B-CCE6-0290-4A89-5095BBCC6D3B}"/>
                </a:ext>
              </a:extLst>
            </p:cNvPr>
            <p:cNvSpPr txBox="1"/>
            <p:nvPr/>
          </p:nvSpPr>
          <p:spPr>
            <a:xfrm>
              <a:off x="6364550" y="2021874"/>
              <a:ext cx="13139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b="1" dirty="0"/>
                <a:t>70%+ </a:t>
              </a:r>
              <a:r>
                <a:rPr lang="en-ZA" dirty="0"/>
                <a:t>user approval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DF6AD4-EC97-A5EA-A6A2-2121CA5162AD}"/>
                </a:ext>
              </a:extLst>
            </p:cNvPr>
            <p:cNvSpPr txBox="1"/>
            <p:nvPr/>
          </p:nvSpPr>
          <p:spPr>
            <a:xfrm>
              <a:off x="10420223" y="1883374"/>
              <a:ext cx="159834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b="1" dirty="0"/>
                <a:t>&lt;10% </a:t>
              </a:r>
              <a:r>
                <a:rPr lang="en-ZA" dirty="0"/>
                <a:t>monthly churn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20406C-F3B3-6FF7-FC05-586B7F5D3F7F}"/>
                </a:ext>
              </a:extLst>
            </p:cNvPr>
            <p:cNvSpPr txBox="1"/>
            <p:nvPr/>
          </p:nvSpPr>
          <p:spPr>
            <a:xfrm>
              <a:off x="2234253" y="4506923"/>
              <a:ext cx="10167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b="1" dirty="0"/>
                <a:t>&gt;50%</a:t>
              </a:r>
              <a:endParaRPr lang="en-ZA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49AAB1-DB4F-E1B5-C322-BFD85734C390}"/>
                </a:ext>
              </a:extLst>
            </p:cNvPr>
            <p:cNvSpPr txBox="1"/>
            <p:nvPr/>
          </p:nvSpPr>
          <p:spPr>
            <a:xfrm>
              <a:off x="6301982" y="4472496"/>
              <a:ext cx="1042702" cy="367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b="1" dirty="0"/>
                <a:t>&gt; 10%</a:t>
              </a:r>
              <a:endParaRPr 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D2C087-D1E5-99D6-6EB6-8ADE27F8A1EB}"/>
                </a:ext>
              </a:extLst>
            </p:cNvPr>
            <p:cNvSpPr txBox="1"/>
            <p:nvPr/>
          </p:nvSpPr>
          <p:spPr>
            <a:xfrm>
              <a:off x="459599" y="3342587"/>
              <a:ext cx="30833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ZA" sz="1400" dirty="0"/>
                <a:t>Higher ad revenue per session ($0.02-$0.05 per session)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D7BB01-4DB4-B8A4-FDB7-80F4A78518A8}"/>
                </a:ext>
              </a:extLst>
            </p:cNvPr>
            <p:cNvSpPr txBox="1"/>
            <p:nvPr/>
          </p:nvSpPr>
          <p:spPr>
            <a:xfrm>
              <a:off x="3972897" y="3342587"/>
              <a:ext cx="37141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ZA" sz="1400" dirty="0"/>
                <a:t>Higher retention &amp; engagement → boosts premium conversion</a:t>
              </a:r>
              <a:endParaRPr 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71393-0173-F875-2927-A70212ADFDB7}"/>
                </a:ext>
              </a:extLst>
            </p:cNvPr>
            <p:cNvSpPr txBox="1"/>
            <p:nvPr/>
          </p:nvSpPr>
          <p:spPr>
            <a:xfrm>
              <a:off x="8333143" y="3380734"/>
              <a:ext cx="32008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ZA" sz="1400" dirty="0"/>
                <a:t>Limits revenue loss → Sustainable growth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F3682-E501-3BDE-37CD-98396B3185FA}"/>
                </a:ext>
              </a:extLst>
            </p:cNvPr>
            <p:cNvSpPr txBox="1"/>
            <p:nvPr/>
          </p:nvSpPr>
          <p:spPr>
            <a:xfrm>
              <a:off x="116301" y="5703588"/>
              <a:ext cx="34712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ZA" sz="1400" dirty="0"/>
                <a:t>More daily users → Higher recurring engagement &amp; ad revenue</a:t>
              </a:r>
              <a:endParaRPr lang="en-US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74C95-0902-570A-E515-71D6B30C1351}"/>
                </a:ext>
              </a:extLst>
            </p:cNvPr>
            <p:cNvSpPr txBox="1"/>
            <p:nvPr/>
          </p:nvSpPr>
          <p:spPr>
            <a:xfrm>
              <a:off x="4050911" y="5703588"/>
              <a:ext cx="33121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ZA" sz="1400" dirty="0"/>
                <a:t>100K users → 10K paid users ($99K/</a:t>
              </a:r>
              <a:r>
                <a:rPr lang="en-ZA" sz="1400" dirty="0" err="1"/>
                <a:t>mo</a:t>
              </a:r>
              <a:r>
                <a:rPr lang="en-ZA" sz="1400" dirty="0"/>
                <a:t>)</a:t>
              </a:r>
              <a:endParaRPr 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9C1E88-3F85-50CC-23FA-1F20C6869FB6}"/>
                </a:ext>
              </a:extLst>
            </p:cNvPr>
            <p:cNvSpPr txBox="1"/>
            <p:nvPr/>
          </p:nvSpPr>
          <p:spPr>
            <a:xfrm>
              <a:off x="10414392" y="4484621"/>
              <a:ext cx="1042702" cy="367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b="1" dirty="0"/>
                <a:t>&gt; $5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80FC3E-436E-9F3F-9A2E-D76AC42226D0}"/>
                </a:ext>
              </a:extLst>
            </p:cNvPr>
            <p:cNvSpPr txBox="1"/>
            <p:nvPr/>
          </p:nvSpPr>
          <p:spPr>
            <a:xfrm>
              <a:off x="8326574" y="5598942"/>
              <a:ext cx="302716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ZA" dirty="0"/>
                <a:t>Supports revenue projections of $540K+ at 100k users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781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1A170-E08A-4E2B-4BA9-DE857F0E0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634DAA5E-F7D1-045D-0F84-DA7B5D7A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00" y="367200"/>
            <a:ext cx="10123200" cy="979200"/>
          </a:xfrm>
        </p:spPr>
        <p:txBody>
          <a:bodyPr vert="horz" anchor="b" anchorCtr="0"/>
          <a:lstStyle/>
          <a:p>
            <a:r>
              <a:rPr lang="en-GB" sz="3200" dirty="0"/>
              <a:t>Competitive Gap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21F8AC-7A0A-3251-AE29-7E63978B8A27}"/>
              </a:ext>
            </a:extLst>
          </p:cNvPr>
          <p:cNvGrpSpPr/>
          <p:nvPr/>
        </p:nvGrpSpPr>
        <p:grpSpPr>
          <a:xfrm>
            <a:off x="982536" y="1557483"/>
            <a:ext cx="10226928" cy="5130798"/>
            <a:chOff x="746096" y="1643208"/>
            <a:chExt cx="10226928" cy="513079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A9EEA5F-5A18-87C4-37FF-69F205254CEF}"/>
                </a:ext>
              </a:extLst>
            </p:cNvPr>
            <p:cNvGrpSpPr/>
            <p:nvPr/>
          </p:nvGrpSpPr>
          <p:grpSpPr>
            <a:xfrm>
              <a:off x="746096" y="1643208"/>
              <a:ext cx="10226928" cy="5130798"/>
              <a:chOff x="746096" y="1643208"/>
              <a:chExt cx="10226928" cy="51307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06F60DD-6169-1638-1C88-141AF520E96A}"/>
                  </a:ext>
                </a:extLst>
              </p:cNvPr>
              <p:cNvGrpSpPr/>
              <p:nvPr/>
            </p:nvGrpSpPr>
            <p:grpSpPr>
              <a:xfrm>
                <a:off x="746096" y="1942675"/>
                <a:ext cx="1329855" cy="4166239"/>
                <a:chOff x="686136" y="1897705"/>
                <a:chExt cx="1329855" cy="4166239"/>
              </a:xfrm>
            </p:grpSpPr>
            <p:sp>
              <p:nvSpPr>
                <p:cNvPr id="7" name="Right Triangle 6">
                  <a:extLst>
                    <a:ext uri="{FF2B5EF4-FFF2-40B4-BE49-F238E27FC236}">
                      <a16:creationId xmlns:a16="http://schemas.microsoft.com/office/drawing/2014/main" id="{7213FD17-6CC8-88D9-A27D-130DDA386608}"/>
                    </a:ext>
                  </a:extLst>
                </p:cNvPr>
                <p:cNvSpPr/>
                <p:nvPr/>
              </p:nvSpPr>
              <p:spPr>
                <a:xfrm rot="10800000">
                  <a:off x="716915" y="1897705"/>
                  <a:ext cx="473691" cy="4127357"/>
                </a:xfrm>
                <a:prstGeom prst="rtTriangle">
                  <a:avLst/>
                </a:prstGeom>
                <a:gradFill flip="none" rotWithShape="1">
                  <a:gsLst>
                    <a:gs pos="0">
                      <a:schemeClr val="accent5">
                        <a:tint val="66000"/>
                        <a:satMod val="160000"/>
                      </a:schemeClr>
                    </a:gs>
                    <a:gs pos="50000">
                      <a:schemeClr val="accent5">
                        <a:tint val="44500"/>
                        <a:satMod val="160000"/>
                      </a:schemeClr>
                    </a:gs>
                    <a:gs pos="100000">
                      <a:schemeClr val="accent5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A9DA97F-FCEF-2772-1D2F-50375195B113}"/>
                    </a:ext>
                  </a:extLst>
                </p:cNvPr>
                <p:cNvSpPr txBox="1"/>
                <p:nvPr/>
              </p:nvSpPr>
              <p:spPr>
                <a:xfrm>
                  <a:off x="735831" y="5756167"/>
                  <a:ext cx="12801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Low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0A22155-C2A4-0549-D550-D4C9F027D2F7}"/>
                    </a:ext>
                  </a:extLst>
                </p:cNvPr>
                <p:cNvSpPr txBox="1"/>
                <p:nvPr/>
              </p:nvSpPr>
              <p:spPr>
                <a:xfrm>
                  <a:off x="686136" y="1897707"/>
                  <a:ext cx="12801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High</a:t>
                  </a:r>
                </a:p>
              </p:txBody>
            </p:sp>
          </p:grpSp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C471BB9C-6017-5FB6-CCBF-6005529A0C9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09562477"/>
                  </p:ext>
                </p:extLst>
              </p:nvPr>
            </p:nvGraphicFramePr>
            <p:xfrm>
              <a:off x="1100667" y="1643208"/>
              <a:ext cx="9872357" cy="513079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CA992FA-69EE-C065-B890-F84AC32690EC}"/>
                </a:ext>
              </a:extLst>
            </p:cNvPr>
            <p:cNvCxnSpPr/>
            <p:nvPr/>
          </p:nvCxnSpPr>
          <p:spPr>
            <a:xfrm>
              <a:off x="1371600" y="1882470"/>
              <a:ext cx="0" cy="4244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CBBC0-9F00-9FA4-556C-18E2A63B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E0C8AB11-E81D-5C4D-05CF-A2251508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00" y="367200"/>
            <a:ext cx="10123200" cy="979200"/>
          </a:xfrm>
        </p:spPr>
        <p:txBody>
          <a:bodyPr vert="horz" anchor="b" anchorCtr="0"/>
          <a:lstStyle/>
          <a:p>
            <a:r>
              <a:rPr lang="en-GB" sz="3200" dirty="0"/>
              <a:t>TARGET Market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4608F7-98D6-3E4D-F751-32C5650C8CFC}"/>
              </a:ext>
            </a:extLst>
          </p:cNvPr>
          <p:cNvSpPr txBox="1">
            <a:spLocks/>
          </p:cNvSpPr>
          <p:nvPr/>
        </p:nvSpPr>
        <p:spPr>
          <a:xfrm>
            <a:off x="716250" y="5591371"/>
            <a:ext cx="5112000" cy="92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i="1" dirty="0"/>
              <a:t>Africa’s Music Streaming market is projected to grow 3x by 2030, with local genres underserved (Afrobeats, </a:t>
            </a:r>
            <a:r>
              <a:rPr lang="en-US" sz="1800" i="1" dirty="0" err="1"/>
              <a:t>Amapiano</a:t>
            </a:r>
            <a:r>
              <a:rPr lang="en-US" sz="1800" i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E9137-A581-6A60-A644-15BA4F78A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" t="6639" r="11285" b="6349"/>
          <a:stretch/>
        </p:blipFill>
        <p:spPr>
          <a:xfrm>
            <a:off x="1832250" y="1760689"/>
            <a:ext cx="2880000" cy="2883259"/>
          </a:xfrm>
          <a:prstGeom prst="ellipse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EE2781-0B56-8736-5C47-4B325A27C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86" t="38200" r="14073"/>
          <a:stretch/>
        </p:blipFill>
        <p:spPr>
          <a:xfrm>
            <a:off x="7310062" y="1763948"/>
            <a:ext cx="2880000" cy="2880000"/>
          </a:xfrm>
          <a:prstGeom prst="ellipse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FE0C6-55C8-F982-B42C-22BF61424379}"/>
              </a:ext>
            </a:extLst>
          </p:cNvPr>
          <p:cNvSpPr txBox="1"/>
          <p:nvPr/>
        </p:nvSpPr>
        <p:spPr>
          <a:xfrm>
            <a:off x="1189808" y="4725575"/>
            <a:ext cx="41648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Africa</a:t>
            </a:r>
          </a:p>
          <a:p>
            <a:pPr algn="ctr"/>
            <a:r>
              <a:rPr lang="en-US" sz="1400" dirty="0"/>
              <a:t>South Africa, Nigeria, Kenya, Uganda, Tanzania, DRC, Ghana, Senegal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B8E4D-2549-9A14-AFF3-4808AD4FA0A5}"/>
              </a:ext>
            </a:extLst>
          </p:cNvPr>
          <p:cNvSpPr txBox="1"/>
          <p:nvPr/>
        </p:nvSpPr>
        <p:spPr>
          <a:xfrm>
            <a:off x="8193474" y="4832772"/>
            <a:ext cx="111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India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EB450-B7B6-95FA-F607-D582BB415E69}"/>
              </a:ext>
            </a:extLst>
          </p:cNvPr>
          <p:cNvSpPr txBox="1"/>
          <p:nvPr/>
        </p:nvSpPr>
        <p:spPr>
          <a:xfrm>
            <a:off x="6194062" y="5525794"/>
            <a:ext cx="511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India alone has 200m+ music streamers but foreign music streaming services have struggled to localize beyond “Indian” as a genre </a:t>
            </a:r>
          </a:p>
        </p:txBody>
      </p:sp>
    </p:spTree>
    <p:extLst>
      <p:ext uri="{BB962C8B-B14F-4D97-AF65-F5344CB8AC3E}">
        <p14:creationId xmlns:p14="http://schemas.microsoft.com/office/powerpoint/2010/main" val="565198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F49E-DD8A-CFA1-BADD-FA3923143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B0C711E6-BC98-101B-2B34-B22A3A927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00" y="367200"/>
            <a:ext cx="10123200" cy="979200"/>
          </a:xfrm>
        </p:spPr>
        <p:txBody>
          <a:bodyPr vert="horz" anchor="b" anchorCtr="0"/>
          <a:lstStyle/>
          <a:p>
            <a:r>
              <a:rPr lang="en-GB" sz="3200" dirty="0"/>
              <a:t>Market Validation</a:t>
            </a:r>
          </a:p>
        </p:txBody>
      </p:sp>
      <p:pic>
        <p:nvPicPr>
          <p:cNvPr id="2" name="Picture 4" descr="Binoculars Coloring Clipart Transparent PNG Hd, A Pair Of Grey Binoculars  Vector Or Color Illustration, Vision, Tool, Optical PNG Image For Free  Download">
            <a:extLst>
              <a:ext uri="{FF2B5EF4-FFF2-40B4-BE49-F238E27FC236}">
                <a16:creationId xmlns:a16="http://schemas.microsoft.com/office/drawing/2014/main" id="{E8D27BB6-E62C-4D76-A1F9-D5736132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23" y="1849970"/>
            <a:ext cx="62611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0C15F4E-8412-93AA-B8AC-68C14E314042}"/>
              </a:ext>
            </a:extLst>
          </p:cNvPr>
          <p:cNvSpPr txBox="1">
            <a:spLocks/>
          </p:cNvSpPr>
          <p:nvPr/>
        </p:nvSpPr>
        <p:spPr>
          <a:xfrm>
            <a:off x="847382" y="1642210"/>
            <a:ext cx="4328467" cy="43072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Why these markets?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mobile penetration (80% smartphone adoption by 2030)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Large population of young listeners (18-35) with strong demand for local &amp; regional music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Low-cost ad-supported models thrive  - very price sensitive market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AI-based curation helps overcome language and cultural barriers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4300F-A53A-9733-9DD8-D72BA05263AD}"/>
              </a:ext>
            </a:extLst>
          </p:cNvPr>
          <p:cNvSpPr txBox="1"/>
          <p:nvPr/>
        </p:nvSpPr>
        <p:spPr>
          <a:xfrm>
            <a:off x="5726837" y="1642211"/>
            <a:ext cx="5914177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ZA" sz="1600" b="1" dirty="0"/>
              <a:t>Market Considerations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1600" dirty="0"/>
              <a:t>Affordability Constraints:</a:t>
            </a:r>
          </a:p>
          <a:p>
            <a:pPr marL="742950" lvl="2" indent="-285750">
              <a:lnSpc>
                <a:spcPct val="12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ZA" sz="1600" dirty="0"/>
              <a:t>Nigeria: Min wage ≈ $46/month → Ideal price: $0.50 - $1/month</a:t>
            </a:r>
          </a:p>
          <a:p>
            <a:pPr marL="742950" lvl="2" indent="-285750">
              <a:lnSpc>
                <a:spcPct val="12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ZA" sz="1600" dirty="0"/>
              <a:t>India: </a:t>
            </a:r>
            <a:r>
              <a:rPr lang="en-ZA" sz="1600" dirty="0" err="1"/>
              <a:t>JioSaavn</a:t>
            </a:r>
            <a:r>
              <a:rPr lang="en-ZA" sz="1600" dirty="0"/>
              <a:t> &amp; </a:t>
            </a:r>
            <a:r>
              <a:rPr lang="en-ZA" sz="1600" dirty="0" err="1"/>
              <a:t>Gaana</a:t>
            </a:r>
            <a:r>
              <a:rPr lang="en-ZA" sz="1600" dirty="0"/>
              <a:t> charge ±$1/month</a:t>
            </a:r>
          </a:p>
          <a:p>
            <a:pPr marL="742950" lvl="2" indent="-285750">
              <a:lnSpc>
                <a:spcPct val="12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ZA" sz="1600" dirty="0"/>
              <a:t>South Africa &amp; Kenya: Can handle $1.50/month, but still price-sensitive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1600" dirty="0"/>
              <a:t>Payment Infrastructure Challenges:</a:t>
            </a:r>
          </a:p>
          <a:p>
            <a:pPr marL="742950" lvl="2" indent="-285750">
              <a:lnSpc>
                <a:spcPct val="12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ZA" sz="1600" dirty="0"/>
              <a:t>Credit card penetration is low (5.5%), so in-app purchases via Google Pay or UPI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4B0E00-4A4E-AB7B-5D59-BADEA30B212B}"/>
              </a:ext>
            </a:extLst>
          </p:cNvPr>
          <p:cNvSpPr/>
          <p:nvPr/>
        </p:nvSpPr>
        <p:spPr>
          <a:xfrm>
            <a:off x="5371554" y="1642211"/>
            <a:ext cx="45719" cy="4987518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arget Vector Icons free download in SVG, PNG Format">
            <a:extLst>
              <a:ext uri="{FF2B5EF4-FFF2-40B4-BE49-F238E27FC236}">
                <a16:creationId xmlns:a16="http://schemas.microsoft.com/office/drawing/2014/main" id="{DDBB2D23-3023-7152-42A1-76643B8E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6" y="2785183"/>
            <a:ext cx="1782693" cy="17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79719308-52BB-05FA-EBDC-D7697E552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00" y="367200"/>
            <a:ext cx="10123200" cy="979200"/>
          </a:xfrm>
        </p:spPr>
        <p:txBody>
          <a:bodyPr vert="horz" anchor="b" anchorCtr="0"/>
          <a:lstStyle/>
          <a:p>
            <a:r>
              <a:rPr lang="en-GB" sz="3200" dirty="0"/>
              <a:t>problem statement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9F40E4-B3DE-9C83-8BBC-CE8DE0CD82DE}"/>
              </a:ext>
            </a:extLst>
          </p:cNvPr>
          <p:cNvSpPr txBox="1"/>
          <p:nvPr/>
        </p:nvSpPr>
        <p:spPr>
          <a:xfrm>
            <a:off x="2569580" y="2960882"/>
            <a:ext cx="8737984" cy="1384995"/>
          </a:xfrm>
          <a:prstGeom prst="rect">
            <a:avLst/>
          </a:prstGeom>
          <a:solidFill>
            <a:srgbClr val="F2F2F2">
              <a:alpha val="76078"/>
            </a:srgb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How can we enhance the music streaming experience by providing recommendations that cater to individual preferences?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8226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199AF06-84B5-7014-2B5A-2DA899403F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99AF06-84B5-7014-2B5A-2DA899403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4A2AD00-5403-4574-EC59-43A09C2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00" y="367200"/>
            <a:ext cx="10123200" cy="979200"/>
          </a:xfrm>
        </p:spPr>
        <p:txBody>
          <a:bodyPr vert="horz"/>
          <a:lstStyle/>
          <a:p>
            <a:r>
              <a:rPr lang="en-GB" dirty="0"/>
              <a:t>Streaming Market Overview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31C08-8D44-FB30-CC13-A96D237A8091}"/>
              </a:ext>
            </a:extLst>
          </p:cNvPr>
          <p:cNvGrpSpPr/>
          <p:nvPr/>
        </p:nvGrpSpPr>
        <p:grpSpPr>
          <a:xfrm>
            <a:off x="256485" y="1594015"/>
            <a:ext cx="5202545" cy="3838368"/>
            <a:chOff x="1008126" y="1666875"/>
            <a:chExt cx="6688724" cy="4523426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96B3A07F-2977-E4A5-F2A3-42885A43527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67705505"/>
                </p:ext>
              </p:extLst>
            </p:nvPr>
          </p:nvGraphicFramePr>
          <p:xfrm>
            <a:off x="1008126" y="1666875"/>
            <a:ext cx="6688724" cy="45234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22" name="Picture 2" descr="Top 10 Klassieke muziek apps – Classics To Go">
              <a:extLst>
                <a:ext uri="{FF2B5EF4-FFF2-40B4-BE49-F238E27FC236}">
                  <a16:creationId xmlns:a16="http://schemas.microsoft.com/office/drawing/2014/main" id="{230733A7-76ED-8C4A-24FE-8F228EB03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0189" y="288026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Tencent Music logo in transparent PNG format">
              <a:extLst>
                <a:ext uri="{FF2B5EF4-FFF2-40B4-BE49-F238E27FC236}">
                  <a16:creationId xmlns:a16="http://schemas.microsoft.com/office/drawing/2014/main" id="{FEE77837-FD71-784E-842F-D31082050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1135" y="5440570"/>
              <a:ext cx="570467" cy="206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Apple Music Logo PNG Images (Transparent HD Photo Clipart)">
              <a:extLst>
                <a:ext uri="{FF2B5EF4-FFF2-40B4-BE49-F238E27FC236}">
                  <a16:creationId xmlns:a16="http://schemas.microsoft.com/office/drawing/2014/main" id="{B3160342-32FD-59AE-AE97-062F37259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800" y="5864956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Amazon Music - YouTube">
              <a:extLst>
                <a:ext uri="{FF2B5EF4-FFF2-40B4-BE49-F238E27FC236}">
                  <a16:creationId xmlns:a16="http://schemas.microsoft.com/office/drawing/2014/main" id="{4E22A212-49DC-2B38-8C27-70DAAF5E5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596" y="5304946"/>
              <a:ext cx="357857" cy="35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YouTube Music Logo, symbol, meaning, history, PNG, brand">
              <a:extLst>
                <a:ext uri="{FF2B5EF4-FFF2-40B4-BE49-F238E27FC236}">
                  <a16:creationId xmlns:a16="http://schemas.microsoft.com/office/drawing/2014/main" id="{E8319B0B-99FD-8C5A-C865-CD3392B92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9144" y="4057371"/>
              <a:ext cx="675326" cy="379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etEase Logo - LogoDix">
              <a:extLst>
                <a:ext uri="{FF2B5EF4-FFF2-40B4-BE49-F238E27FC236}">
                  <a16:creationId xmlns:a16="http://schemas.microsoft.com/office/drawing/2014/main" id="{1B580F8C-9A36-92C4-F4AA-F6F2FD7F7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008" y="3204268"/>
              <a:ext cx="294588" cy="29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 descr="Yandex Music Logo PNG Vector (SVG) Free Download">
              <a:extLst>
                <a:ext uri="{FF2B5EF4-FFF2-40B4-BE49-F238E27FC236}">
                  <a16:creationId xmlns:a16="http://schemas.microsoft.com/office/drawing/2014/main" id="{D76CE5C4-47B4-5E5A-DFD5-E709F6320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232" y="2705124"/>
              <a:ext cx="265698" cy="32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0" descr="Deezer Logo, symbol, meaning, history, PNG, brand">
              <a:extLst>
                <a:ext uri="{FF2B5EF4-FFF2-40B4-BE49-F238E27FC236}">
                  <a16:creationId xmlns:a16="http://schemas.microsoft.com/office/drawing/2014/main" id="{077E659B-22F1-ED61-2761-4BAC70472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19" y="2391981"/>
              <a:ext cx="565012" cy="31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01D46E1-2700-5932-9424-BD68943D4A7E}"/>
              </a:ext>
            </a:extLst>
          </p:cNvPr>
          <p:cNvSpPr txBox="1"/>
          <p:nvPr/>
        </p:nvSpPr>
        <p:spPr>
          <a:xfrm>
            <a:off x="6527914" y="2382978"/>
            <a:ext cx="502668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 err="1"/>
              <a:t>GenZ</a:t>
            </a:r>
            <a:r>
              <a:rPr lang="en-GB" sz="1800" dirty="0"/>
              <a:t> and </a:t>
            </a:r>
            <a:r>
              <a:rPr lang="en-GB" sz="1800" dirty="0" err="1"/>
              <a:t>Millenials</a:t>
            </a:r>
            <a:r>
              <a:rPr lang="en-GB" sz="1800" dirty="0"/>
              <a:t> spend the most on audio media and crave social, viral, and AI personalised music experiences </a:t>
            </a:r>
            <a:endParaRPr lang="en-GB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Consumers expect an emotionally engaging and immersive listening experience vs genre-based consumption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Generative AI is creating opportunity for content creation (audio, video, lyrics)</a:t>
            </a:r>
          </a:p>
          <a:p>
            <a:pPr>
              <a:spcAft>
                <a:spcPts val="1200"/>
              </a:spcAft>
            </a:pPr>
            <a:endParaRPr lang="en-GB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5707AF-AAB1-27AF-2962-1854FE9D4509}"/>
              </a:ext>
            </a:extLst>
          </p:cNvPr>
          <p:cNvGrpSpPr/>
          <p:nvPr/>
        </p:nvGrpSpPr>
        <p:grpSpPr>
          <a:xfrm>
            <a:off x="260127" y="5529298"/>
            <a:ext cx="11327506" cy="1282537"/>
            <a:chOff x="260127" y="5460023"/>
            <a:chExt cx="11327506" cy="1282537"/>
          </a:xfrm>
        </p:grpSpPr>
        <p:sp>
          <p:nvSpPr>
            <p:cNvPr id="39" name="Snip and Round Single Corner of Rectangle 38">
              <a:extLst>
                <a:ext uri="{FF2B5EF4-FFF2-40B4-BE49-F238E27FC236}">
                  <a16:creationId xmlns:a16="http://schemas.microsoft.com/office/drawing/2014/main" id="{94DBD40A-C750-493C-8B4A-E6EC69683231}"/>
                </a:ext>
              </a:extLst>
            </p:cNvPr>
            <p:cNvSpPr/>
            <p:nvPr/>
          </p:nvSpPr>
          <p:spPr>
            <a:xfrm>
              <a:off x="260127" y="5460023"/>
              <a:ext cx="2745623" cy="294973"/>
            </a:xfrm>
            <a:prstGeom prst="snipRoundRect">
              <a:avLst/>
            </a:prstGeom>
            <a:solidFill>
              <a:srgbClr val="EBE903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Pain Points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58A3100-BDAE-BED0-0F14-A55A15E7D4B9}"/>
                </a:ext>
              </a:extLst>
            </p:cNvPr>
            <p:cNvGrpSpPr/>
            <p:nvPr/>
          </p:nvGrpSpPr>
          <p:grpSpPr>
            <a:xfrm>
              <a:off x="260127" y="5724099"/>
              <a:ext cx="11327506" cy="1018461"/>
              <a:chOff x="260127" y="5690233"/>
              <a:chExt cx="11327506" cy="1018461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F34DDF4-3084-2BC4-17BA-4958FADA8979}"/>
                  </a:ext>
                </a:extLst>
              </p:cNvPr>
              <p:cNvSpPr/>
              <p:nvPr/>
            </p:nvSpPr>
            <p:spPr>
              <a:xfrm>
                <a:off x="260127" y="5690233"/>
                <a:ext cx="11327506" cy="1018461"/>
              </a:xfrm>
              <a:prstGeom prst="roundRect">
                <a:avLst>
                  <a:gd name="adj" fmla="val 5353"/>
                </a:avLst>
              </a:prstGeom>
              <a:solidFill>
                <a:srgbClr val="F8F8F8">
                  <a:alpha val="78824"/>
                </a:srgbClr>
              </a:solidFill>
              <a:ln w="63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C53F6AD-C1F0-1400-E3B5-E1354E5064E1}"/>
                  </a:ext>
                </a:extLst>
              </p:cNvPr>
              <p:cNvGrpSpPr/>
              <p:nvPr/>
            </p:nvGrpSpPr>
            <p:grpSpPr>
              <a:xfrm>
                <a:off x="569939" y="5863051"/>
                <a:ext cx="10681238" cy="672824"/>
                <a:chOff x="6666075" y="4731590"/>
                <a:chExt cx="7356884" cy="672824"/>
              </a:xfrm>
            </p:grpSpPr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E4C7742B-DA5F-DDEB-7DFB-19B03F3D80FF}"/>
                    </a:ext>
                  </a:extLst>
                </p:cNvPr>
                <p:cNvSpPr/>
                <p:nvPr/>
              </p:nvSpPr>
              <p:spPr>
                <a:xfrm>
                  <a:off x="6666075" y="4731590"/>
                  <a:ext cx="1356862" cy="672824"/>
                </a:xfrm>
                <a:custGeom>
                  <a:avLst/>
                  <a:gdLst>
                    <a:gd name="connsiteX0" fmla="*/ 0 w 1121373"/>
                    <a:gd name="connsiteY0" fmla="*/ 0 h 672824"/>
                    <a:gd name="connsiteX1" fmla="*/ 1121373 w 1121373"/>
                    <a:gd name="connsiteY1" fmla="*/ 0 h 672824"/>
                    <a:gd name="connsiteX2" fmla="*/ 1121373 w 1121373"/>
                    <a:gd name="connsiteY2" fmla="*/ 672824 h 672824"/>
                    <a:gd name="connsiteX3" fmla="*/ 0 w 1121373"/>
                    <a:gd name="connsiteY3" fmla="*/ 672824 h 672824"/>
                    <a:gd name="connsiteX4" fmla="*/ 0 w 1121373"/>
                    <a:gd name="connsiteY4" fmla="*/ 0 h 67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373" h="672824">
                      <a:moveTo>
                        <a:pt x="0" y="0"/>
                      </a:moveTo>
                      <a:lnTo>
                        <a:pt x="1121373" y="0"/>
                      </a:lnTo>
                      <a:lnTo>
                        <a:pt x="1121373" y="672824"/>
                      </a:lnTo>
                      <a:lnTo>
                        <a:pt x="0" y="6728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3340" tIns="53340" rIns="53340" bIns="5334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None/>
                  </a:pPr>
                  <a:r>
                    <a:rPr lang="en-GB" sz="1400" b="1" kern="1200" dirty="0"/>
                    <a:t>Repetitive Recommendations</a:t>
                  </a: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E45DACCA-6686-A2C6-926F-AEBEFDBAD74E}"/>
                    </a:ext>
                  </a:extLst>
                </p:cNvPr>
                <p:cNvSpPr/>
                <p:nvPr/>
              </p:nvSpPr>
              <p:spPr>
                <a:xfrm>
                  <a:off x="8166080" y="4731590"/>
                  <a:ext cx="1356862" cy="672824"/>
                </a:xfrm>
                <a:custGeom>
                  <a:avLst/>
                  <a:gdLst>
                    <a:gd name="connsiteX0" fmla="*/ 0 w 1121373"/>
                    <a:gd name="connsiteY0" fmla="*/ 0 h 672824"/>
                    <a:gd name="connsiteX1" fmla="*/ 1121373 w 1121373"/>
                    <a:gd name="connsiteY1" fmla="*/ 0 h 672824"/>
                    <a:gd name="connsiteX2" fmla="*/ 1121373 w 1121373"/>
                    <a:gd name="connsiteY2" fmla="*/ 672824 h 672824"/>
                    <a:gd name="connsiteX3" fmla="*/ 0 w 1121373"/>
                    <a:gd name="connsiteY3" fmla="*/ 672824 h 672824"/>
                    <a:gd name="connsiteX4" fmla="*/ 0 w 1121373"/>
                    <a:gd name="connsiteY4" fmla="*/ 0 h 67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373" h="672824">
                      <a:moveTo>
                        <a:pt x="0" y="0"/>
                      </a:moveTo>
                      <a:lnTo>
                        <a:pt x="1121373" y="0"/>
                      </a:lnTo>
                      <a:lnTo>
                        <a:pt x="1121373" y="672824"/>
                      </a:lnTo>
                      <a:lnTo>
                        <a:pt x="0" y="6728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1F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3340" tIns="53340" rIns="53340" bIns="5334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None/>
                  </a:pPr>
                  <a:r>
                    <a:rPr lang="en-GB" sz="1400" b="1" kern="1200" dirty="0"/>
                    <a:t>Generic Personalisation</a:t>
                  </a: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45EEC6AF-7F80-C40D-6E1D-3EE8BE246358}"/>
                    </a:ext>
                  </a:extLst>
                </p:cNvPr>
                <p:cNvSpPr/>
                <p:nvPr/>
              </p:nvSpPr>
              <p:spPr>
                <a:xfrm>
                  <a:off x="9666088" y="4731590"/>
                  <a:ext cx="1356862" cy="672824"/>
                </a:xfrm>
                <a:custGeom>
                  <a:avLst/>
                  <a:gdLst>
                    <a:gd name="connsiteX0" fmla="*/ 0 w 1121373"/>
                    <a:gd name="connsiteY0" fmla="*/ 0 h 672824"/>
                    <a:gd name="connsiteX1" fmla="*/ 1121373 w 1121373"/>
                    <a:gd name="connsiteY1" fmla="*/ 0 h 672824"/>
                    <a:gd name="connsiteX2" fmla="*/ 1121373 w 1121373"/>
                    <a:gd name="connsiteY2" fmla="*/ 672824 h 672824"/>
                    <a:gd name="connsiteX3" fmla="*/ 0 w 1121373"/>
                    <a:gd name="connsiteY3" fmla="*/ 672824 h 672824"/>
                    <a:gd name="connsiteX4" fmla="*/ 0 w 1121373"/>
                    <a:gd name="connsiteY4" fmla="*/ 0 h 67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373" h="672824">
                      <a:moveTo>
                        <a:pt x="0" y="0"/>
                      </a:moveTo>
                      <a:lnTo>
                        <a:pt x="1121373" y="0"/>
                      </a:lnTo>
                      <a:lnTo>
                        <a:pt x="1121373" y="672824"/>
                      </a:lnTo>
                      <a:lnTo>
                        <a:pt x="0" y="6728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CB8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3340" tIns="53340" rIns="53340" bIns="5334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None/>
                  </a:pPr>
                  <a:r>
                    <a:rPr lang="en-GB" sz="1400" b="1" kern="1200" dirty="0"/>
                    <a:t>Limited Localisation</a:t>
                  </a: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07CF977E-A1E8-0963-5BD6-25F294299AAF}"/>
                    </a:ext>
                  </a:extLst>
                </p:cNvPr>
                <p:cNvSpPr/>
                <p:nvPr/>
              </p:nvSpPr>
              <p:spPr>
                <a:xfrm>
                  <a:off x="11166092" y="4731590"/>
                  <a:ext cx="1356862" cy="672824"/>
                </a:xfrm>
                <a:custGeom>
                  <a:avLst/>
                  <a:gdLst>
                    <a:gd name="connsiteX0" fmla="*/ 0 w 1121373"/>
                    <a:gd name="connsiteY0" fmla="*/ 0 h 672824"/>
                    <a:gd name="connsiteX1" fmla="*/ 1121373 w 1121373"/>
                    <a:gd name="connsiteY1" fmla="*/ 0 h 672824"/>
                    <a:gd name="connsiteX2" fmla="*/ 1121373 w 1121373"/>
                    <a:gd name="connsiteY2" fmla="*/ 672824 h 672824"/>
                    <a:gd name="connsiteX3" fmla="*/ 0 w 1121373"/>
                    <a:gd name="connsiteY3" fmla="*/ 672824 h 672824"/>
                    <a:gd name="connsiteX4" fmla="*/ 0 w 1121373"/>
                    <a:gd name="connsiteY4" fmla="*/ 0 h 67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373" h="672824">
                      <a:moveTo>
                        <a:pt x="0" y="0"/>
                      </a:moveTo>
                      <a:lnTo>
                        <a:pt x="1121373" y="0"/>
                      </a:lnTo>
                      <a:lnTo>
                        <a:pt x="1121373" y="672824"/>
                      </a:lnTo>
                      <a:lnTo>
                        <a:pt x="0" y="6728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D76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3340" tIns="53340" rIns="53340" bIns="5334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None/>
                  </a:pPr>
                  <a:r>
                    <a:rPr lang="en-GB" sz="1400" b="1" kern="1200" dirty="0"/>
                    <a:t>Human intervention for playlists</a:t>
                  </a: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BA7F2BA7-F0BC-291F-4E03-3B8EBA884EEC}"/>
                    </a:ext>
                  </a:extLst>
                </p:cNvPr>
                <p:cNvSpPr/>
                <p:nvPr/>
              </p:nvSpPr>
              <p:spPr>
                <a:xfrm>
                  <a:off x="12666097" y="4731590"/>
                  <a:ext cx="1356862" cy="672824"/>
                </a:xfrm>
                <a:custGeom>
                  <a:avLst/>
                  <a:gdLst>
                    <a:gd name="connsiteX0" fmla="*/ 0 w 1121373"/>
                    <a:gd name="connsiteY0" fmla="*/ 0 h 672824"/>
                    <a:gd name="connsiteX1" fmla="*/ 1121373 w 1121373"/>
                    <a:gd name="connsiteY1" fmla="*/ 0 h 672824"/>
                    <a:gd name="connsiteX2" fmla="*/ 1121373 w 1121373"/>
                    <a:gd name="connsiteY2" fmla="*/ 672824 h 672824"/>
                    <a:gd name="connsiteX3" fmla="*/ 0 w 1121373"/>
                    <a:gd name="connsiteY3" fmla="*/ 672824 h 672824"/>
                    <a:gd name="connsiteX4" fmla="*/ 0 w 1121373"/>
                    <a:gd name="connsiteY4" fmla="*/ 0 h 67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1373" h="672824">
                      <a:moveTo>
                        <a:pt x="0" y="0"/>
                      </a:moveTo>
                      <a:lnTo>
                        <a:pt x="1121373" y="0"/>
                      </a:lnTo>
                      <a:lnTo>
                        <a:pt x="1121373" y="672824"/>
                      </a:lnTo>
                      <a:lnTo>
                        <a:pt x="0" y="6728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5D1DB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3340" tIns="53340" rIns="53340" bIns="5334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400" b="1" kern="1200" dirty="0"/>
                    <a:t>Emerging market depth</a:t>
                  </a:r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02F0FD-0E5F-D6E4-A081-E91E74A99744}"/>
              </a:ext>
            </a:extLst>
          </p:cNvPr>
          <p:cNvGrpSpPr/>
          <p:nvPr/>
        </p:nvGrpSpPr>
        <p:grpSpPr>
          <a:xfrm>
            <a:off x="480446" y="1661425"/>
            <a:ext cx="11107187" cy="504000"/>
            <a:chOff x="480446" y="1758410"/>
            <a:chExt cx="11107187" cy="504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FB38BE-EDDA-5147-B751-7A6C51762223}"/>
                </a:ext>
              </a:extLst>
            </p:cNvPr>
            <p:cNvSpPr/>
            <p:nvPr/>
          </p:nvSpPr>
          <p:spPr>
            <a:xfrm>
              <a:off x="480446" y="1864303"/>
              <a:ext cx="5202545" cy="292215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Market Share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C875990-5520-D1D9-0C2F-C92B25A077BB}"/>
                </a:ext>
              </a:extLst>
            </p:cNvPr>
            <p:cNvSpPr/>
            <p:nvPr/>
          </p:nvSpPr>
          <p:spPr>
            <a:xfrm>
              <a:off x="6527914" y="1864303"/>
              <a:ext cx="5059719" cy="292215"/>
            </a:xfrm>
            <a:prstGeom prst="rect">
              <a:avLst/>
            </a:prstGeom>
            <a:solidFill>
              <a:srgbClr val="0070C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Market Shifts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93DADD6-0E41-E7E0-DD84-92741559D84B}"/>
                </a:ext>
              </a:extLst>
            </p:cNvPr>
            <p:cNvGrpSpPr/>
            <p:nvPr/>
          </p:nvGrpSpPr>
          <p:grpSpPr>
            <a:xfrm>
              <a:off x="5839810" y="1758410"/>
              <a:ext cx="504000" cy="504000"/>
              <a:chOff x="5800395" y="1703229"/>
              <a:chExt cx="504000" cy="50400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3C6AB9E-10F1-B4D2-3205-2948D29898E5}"/>
                  </a:ext>
                </a:extLst>
              </p:cNvPr>
              <p:cNvSpPr/>
              <p:nvPr/>
            </p:nvSpPr>
            <p:spPr>
              <a:xfrm>
                <a:off x="5800395" y="1703229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4223D37-7A0C-C33F-76D0-99D3A9023B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16707" y="1776261"/>
                <a:ext cx="150206" cy="375735"/>
                <a:chOff x="6182498" y="1771066"/>
                <a:chExt cx="156290" cy="490884"/>
              </a:xfrm>
            </p:grpSpPr>
            <p:sp>
              <p:nvSpPr>
                <p:cNvPr id="18" name="Triangle 17">
                  <a:extLst>
                    <a:ext uri="{FF2B5EF4-FFF2-40B4-BE49-F238E27FC236}">
                      <a16:creationId xmlns:a16="http://schemas.microsoft.com/office/drawing/2014/main" id="{C0F9D08C-5B20-EF74-C1A9-32EC67769747}"/>
                    </a:ext>
                  </a:extLst>
                </p:cNvPr>
                <p:cNvSpPr/>
                <p:nvPr/>
              </p:nvSpPr>
              <p:spPr>
                <a:xfrm rot="5400000">
                  <a:off x="6077946" y="1958510"/>
                  <a:ext cx="405689" cy="115995"/>
                </a:xfrm>
                <a:prstGeom prst="triangle">
                  <a:avLst/>
                </a:prstGeom>
                <a:solidFill>
                  <a:schemeClr val="accent6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riangle 33">
                  <a:extLst>
                    <a:ext uri="{FF2B5EF4-FFF2-40B4-BE49-F238E27FC236}">
                      <a16:creationId xmlns:a16="http://schemas.microsoft.com/office/drawing/2014/main" id="{200B158C-CF8A-2B28-F3D5-94B272822C56}"/>
                    </a:ext>
                  </a:extLst>
                </p:cNvPr>
                <p:cNvSpPr/>
                <p:nvPr/>
              </p:nvSpPr>
              <p:spPr>
                <a:xfrm rot="5400000">
                  <a:off x="5995055" y="1958509"/>
                  <a:ext cx="490884" cy="11599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1026" name="Picture 2" descr="Pain Point icons for free download | Freepik">
            <a:extLst>
              <a:ext uri="{FF2B5EF4-FFF2-40B4-BE49-F238E27FC236}">
                <a16:creationId xmlns:a16="http://schemas.microsoft.com/office/drawing/2014/main" id="{EB61F232-BFBD-C602-69CF-29269143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74317" flipH="1">
            <a:off x="189640" y="5311239"/>
            <a:ext cx="603280" cy="60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85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AA789422-4E60-1B1D-2E48-462FBA32AA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789422-4E60-1B1D-2E48-462FBA32AA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1325880"/>
            <a:ext cx="5093208" cy="2816352"/>
          </a:xfrm>
        </p:spPr>
        <p:txBody>
          <a:bodyPr vert="horz"/>
          <a:lstStyle/>
          <a:p>
            <a:r>
              <a:rPr lang="en-US" sz="4000" dirty="0"/>
              <a:t>APP OVERVIEW</a:t>
            </a:r>
          </a:p>
        </p:txBody>
      </p:sp>
    </p:spTree>
    <p:extLst>
      <p:ext uri="{BB962C8B-B14F-4D97-AF65-F5344CB8AC3E}">
        <p14:creationId xmlns:p14="http://schemas.microsoft.com/office/powerpoint/2010/main" val="427367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79719308-52BB-05FA-EBDC-D7697E552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00" y="367200"/>
            <a:ext cx="10123200" cy="979200"/>
          </a:xfrm>
        </p:spPr>
        <p:txBody>
          <a:bodyPr vert="horz" anchor="b" anchorCtr="0"/>
          <a:lstStyle/>
          <a:p>
            <a:r>
              <a:rPr lang="en-GB" sz="3200" dirty="0" err="1"/>
              <a:t>songfox</a:t>
            </a:r>
            <a:endParaRPr lang="en-GB" sz="3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AF8992-E130-54BA-8614-A734702A1B3A}"/>
              </a:ext>
            </a:extLst>
          </p:cNvPr>
          <p:cNvGrpSpPr/>
          <p:nvPr/>
        </p:nvGrpSpPr>
        <p:grpSpPr>
          <a:xfrm>
            <a:off x="614907" y="1342531"/>
            <a:ext cx="10739725" cy="5159878"/>
            <a:chOff x="614907" y="1342531"/>
            <a:chExt cx="10739725" cy="51598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F69B6ED-313F-B0FA-0BFE-E4CE7F94E2A4}"/>
                </a:ext>
              </a:extLst>
            </p:cNvPr>
            <p:cNvGrpSpPr/>
            <p:nvPr/>
          </p:nvGrpSpPr>
          <p:grpSpPr>
            <a:xfrm>
              <a:off x="7626300" y="1342531"/>
              <a:ext cx="1615422" cy="276999"/>
              <a:chOff x="7626300" y="1342531"/>
              <a:chExt cx="1615422" cy="276999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6137C1A-DB55-3239-1A54-739279DAEF35}"/>
                  </a:ext>
                </a:extLst>
              </p:cNvPr>
              <p:cNvSpPr/>
              <p:nvPr/>
            </p:nvSpPr>
            <p:spPr>
              <a:xfrm>
                <a:off x="7626300" y="1397378"/>
                <a:ext cx="401628" cy="16730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7C7290-3184-9AE0-441D-F4211D9B4AF4}"/>
                  </a:ext>
                </a:extLst>
              </p:cNvPr>
              <p:cNvSpPr txBox="1"/>
              <p:nvPr/>
            </p:nvSpPr>
            <p:spPr>
              <a:xfrm>
                <a:off x="8022681" y="1342531"/>
                <a:ext cx="12190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User Retention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372677C-D2DD-3CBD-CFCA-A1A97F5A0AE6}"/>
                </a:ext>
              </a:extLst>
            </p:cNvPr>
            <p:cNvGrpSpPr/>
            <p:nvPr/>
          </p:nvGrpSpPr>
          <p:grpSpPr>
            <a:xfrm>
              <a:off x="9427847" y="1342531"/>
              <a:ext cx="1816720" cy="276999"/>
              <a:chOff x="9427847" y="1342531"/>
              <a:chExt cx="1816720" cy="27699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82892E3-9B1F-33A3-D1FE-EDD383C54786}"/>
                  </a:ext>
                </a:extLst>
              </p:cNvPr>
              <p:cNvSpPr/>
              <p:nvPr/>
            </p:nvSpPr>
            <p:spPr>
              <a:xfrm>
                <a:off x="9427847" y="1397378"/>
                <a:ext cx="401628" cy="1673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1460DC-7DF3-F95F-DACB-69C345571DBB}"/>
                  </a:ext>
                </a:extLst>
              </p:cNvPr>
              <p:cNvSpPr txBox="1"/>
              <p:nvPr/>
            </p:nvSpPr>
            <p:spPr>
              <a:xfrm>
                <a:off x="9830786" y="1342531"/>
                <a:ext cx="1413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Business Revenue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C1B5D9E-2A51-E02A-76D3-8669531D9691}"/>
                </a:ext>
              </a:extLst>
            </p:cNvPr>
            <p:cNvGrpSpPr/>
            <p:nvPr/>
          </p:nvGrpSpPr>
          <p:grpSpPr>
            <a:xfrm>
              <a:off x="614907" y="1674377"/>
              <a:ext cx="10739725" cy="4828032"/>
              <a:chOff x="614907" y="1674377"/>
              <a:chExt cx="10739725" cy="4828032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30FE955-2BCF-494D-0D56-FB806B86F7EB}"/>
                  </a:ext>
                </a:extLst>
              </p:cNvPr>
              <p:cNvSpPr/>
              <p:nvPr/>
            </p:nvSpPr>
            <p:spPr>
              <a:xfrm>
                <a:off x="614907" y="1674377"/>
                <a:ext cx="10722054" cy="4828032"/>
              </a:xfrm>
              <a:prstGeom prst="roundRect">
                <a:avLst>
                  <a:gd name="adj" fmla="val 7197"/>
                </a:avLst>
              </a:prstGeom>
              <a:solidFill>
                <a:srgbClr val="F7F7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BE5B593-15AD-2093-907B-752939AC8494}"/>
                  </a:ext>
                </a:extLst>
              </p:cNvPr>
              <p:cNvGrpSpPr/>
              <p:nvPr/>
            </p:nvGrpSpPr>
            <p:grpSpPr>
              <a:xfrm>
                <a:off x="788002" y="1980491"/>
                <a:ext cx="10566630" cy="4256022"/>
                <a:chOff x="1444490" y="1980491"/>
                <a:chExt cx="10566630" cy="4256022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B25BFCB-8B1A-7A64-A243-AE220B5555C9}"/>
                    </a:ext>
                  </a:extLst>
                </p:cNvPr>
                <p:cNvGrpSpPr/>
                <p:nvPr/>
              </p:nvGrpSpPr>
              <p:grpSpPr>
                <a:xfrm>
                  <a:off x="1444490" y="1980491"/>
                  <a:ext cx="10566630" cy="4256022"/>
                  <a:chOff x="1444490" y="1980491"/>
                  <a:chExt cx="10566630" cy="4256022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74B66CE3-ADAF-1D8E-7761-56235A34731C}"/>
                      </a:ext>
                    </a:extLst>
                  </p:cNvPr>
                  <p:cNvGrpSpPr/>
                  <p:nvPr/>
                </p:nvGrpSpPr>
                <p:grpSpPr>
                  <a:xfrm>
                    <a:off x="1444490" y="1980491"/>
                    <a:ext cx="10566630" cy="4254409"/>
                    <a:chOff x="2126131" y="1967428"/>
                    <a:chExt cx="10566630" cy="4254409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66B438A7-AF43-44B7-DA11-E7135A113F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6131" y="1967428"/>
                      <a:ext cx="10566630" cy="4254409"/>
                      <a:chOff x="4714225" y="1930852"/>
                      <a:chExt cx="10566630" cy="4254409"/>
                    </a:xfrm>
                  </p:grpSpPr>
                  <p:sp>
                    <p:nvSpPr>
                      <p:cNvPr id="13" name="Freeform 12">
                        <a:extLst>
                          <a:ext uri="{FF2B5EF4-FFF2-40B4-BE49-F238E27FC236}">
                            <a16:creationId xmlns:a16="http://schemas.microsoft.com/office/drawing/2014/main" id="{BE840886-E161-D329-EA16-D9CBBFAF366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55075" y="2840788"/>
                        <a:ext cx="1526240" cy="1610983"/>
                      </a:xfrm>
                      <a:custGeom>
                        <a:avLst/>
                        <a:gdLst>
                          <a:gd name="connsiteX0" fmla="*/ 0 w 1232517"/>
                          <a:gd name="connsiteY0" fmla="*/ 536145 h 1072290"/>
                          <a:gd name="connsiteX1" fmla="*/ 268073 w 1232517"/>
                          <a:gd name="connsiteY1" fmla="*/ 0 h 1072290"/>
                          <a:gd name="connsiteX2" fmla="*/ 964445 w 1232517"/>
                          <a:gd name="connsiteY2" fmla="*/ 0 h 1072290"/>
                          <a:gd name="connsiteX3" fmla="*/ 1232517 w 1232517"/>
                          <a:gd name="connsiteY3" fmla="*/ 536145 h 1072290"/>
                          <a:gd name="connsiteX4" fmla="*/ 964445 w 1232517"/>
                          <a:gd name="connsiteY4" fmla="*/ 1072290 h 1072290"/>
                          <a:gd name="connsiteX5" fmla="*/ 268073 w 1232517"/>
                          <a:gd name="connsiteY5" fmla="*/ 1072290 h 1072290"/>
                          <a:gd name="connsiteX6" fmla="*/ 0 w 1232517"/>
                          <a:gd name="connsiteY6" fmla="*/ 536145 h 10722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32517" h="1072290">
                            <a:moveTo>
                              <a:pt x="616259" y="0"/>
                            </a:moveTo>
                            <a:lnTo>
                              <a:pt x="1232516" y="233224"/>
                            </a:lnTo>
                            <a:lnTo>
                              <a:pt x="1232516" y="839067"/>
                            </a:lnTo>
                            <a:lnTo>
                              <a:pt x="616259" y="1072290"/>
                            </a:lnTo>
                            <a:lnTo>
                              <a:pt x="1" y="839067"/>
                            </a:lnTo>
                            <a:lnTo>
                              <a:pt x="1" y="233224"/>
                            </a:lnTo>
                            <a:lnTo>
                              <a:pt x="61625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3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GB" sz="1400" b="1" kern="1200" dirty="0">
                            <a:solidFill>
                              <a:schemeClr val="tx1"/>
                            </a:solidFill>
                          </a:rPr>
                          <a:t>Intelligent Recommendation</a:t>
                        </a:r>
                      </a:p>
                    </p:txBody>
                  </p:sp>
                  <p:sp>
                    <p:nvSpPr>
                      <p:cNvPr id="14" name="Freeform 13">
                        <a:extLst>
                          <a:ext uri="{FF2B5EF4-FFF2-40B4-BE49-F238E27FC236}">
                            <a16:creationId xmlns:a16="http://schemas.microsoft.com/office/drawing/2014/main" id="{18118D88-A972-0B19-F36E-3B3C7C7D44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4225" y="1940402"/>
                        <a:ext cx="1800000" cy="720000"/>
                      </a:xfrm>
                      <a:custGeom>
                        <a:avLst/>
                        <a:gdLst>
                          <a:gd name="connsiteX0" fmla="*/ 0 w 1375489"/>
                          <a:gd name="connsiteY0" fmla="*/ 0 h 739510"/>
                          <a:gd name="connsiteX1" fmla="*/ 1375489 w 1375489"/>
                          <a:gd name="connsiteY1" fmla="*/ 0 h 739510"/>
                          <a:gd name="connsiteX2" fmla="*/ 1375489 w 1375489"/>
                          <a:gd name="connsiteY2" fmla="*/ 739510 h 739510"/>
                          <a:gd name="connsiteX3" fmla="*/ 0 w 1375489"/>
                          <a:gd name="connsiteY3" fmla="*/ 739510 h 739510"/>
                          <a:gd name="connsiteX4" fmla="*/ 0 w 1375489"/>
                          <a:gd name="connsiteY4" fmla="*/ 0 h 7395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75489" h="739510">
                            <a:moveTo>
                              <a:pt x="0" y="0"/>
                            </a:moveTo>
                            <a:lnTo>
                              <a:pt x="1375489" y="0"/>
                            </a:lnTo>
                            <a:lnTo>
                              <a:pt x="1375489" y="739510"/>
                            </a:lnTo>
                            <a:lnTo>
                              <a:pt x="0" y="73951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Font typeface="Arial" panose="020B0604020202020204" pitchFamily="34" charset="0"/>
                          <a:buNone/>
                        </a:pPr>
                        <a:r>
                          <a:rPr lang="en-US" sz="1100" b="1" kern="1200" dirty="0"/>
                          <a:t>Develop an intelligent recommendation system</a:t>
                        </a:r>
                        <a:r>
                          <a:rPr lang="en-US" sz="1100" kern="1200" dirty="0"/>
                          <a:t> using machine learning and advanced AI.</a:t>
                        </a:r>
                        <a:endParaRPr lang="en-GB" sz="1100" kern="1200" dirty="0"/>
                      </a:p>
                    </p:txBody>
                  </p:sp>
                  <p:sp>
                    <p:nvSpPr>
                      <p:cNvPr id="16" name="Freeform 15">
                        <a:extLst>
                          <a:ext uri="{FF2B5EF4-FFF2-40B4-BE49-F238E27FC236}">
                            <a16:creationId xmlns:a16="http://schemas.microsoft.com/office/drawing/2014/main" id="{5904E435-72B0-171A-61A9-66F694BCEAB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234483" y="3646279"/>
                        <a:ext cx="1401555" cy="1610983"/>
                      </a:xfrm>
                      <a:custGeom>
                        <a:avLst/>
                        <a:gdLst>
                          <a:gd name="connsiteX0" fmla="*/ 0 w 1232517"/>
                          <a:gd name="connsiteY0" fmla="*/ 536145 h 1072290"/>
                          <a:gd name="connsiteX1" fmla="*/ 268073 w 1232517"/>
                          <a:gd name="connsiteY1" fmla="*/ 0 h 1072290"/>
                          <a:gd name="connsiteX2" fmla="*/ 964445 w 1232517"/>
                          <a:gd name="connsiteY2" fmla="*/ 0 h 1072290"/>
                          <a:gd name="connsiteX3" fmla="*/ 1232517 w 1232517"/>
                          <a:gd name="connsiteY3" fmla="*/ 536145 h 1072290"/>
                          <a:gd name="connsiteX4" fmla="*/ 964445 w 1232517"/>
                          <a:gd name="connsiteY4" fmla="*/ 1072290 h 1072290"/>
                          <a:gd name="connsiteX5" fmla="*/ 268073 w 1232517"/>
                          <a:gd name="connsiteY5" fmla="*/ 1072290 h 1072290"/>
                          <a:gd name="connsiteX6" fmla="*/ 0 w 1232517"/>
                          <a:gd name="connsiteY6" fmla="*/ 536145 h 10722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32517" h="1072290">
                            <a:moveTo>
                              <a:pt x="616259" y="0"/>
                            </a:moveTo>
                            <a:lnTo>
                              <a:pt x="1232516" y="233224"/>
                            </a:lnTo>
                            <a:lnTo>
                              <a:pt x="1232516" y="839067"/>
                            </a:lnTo>
                            <a:lnTo>
                              <a:pt x="616259" y="1072290"/>
                            </a:lnTo>
                            <a:lnTo>
                              <a:pt x="1" y="839067"/>
                            </a:lnTo>
                            <a:lnTo>
                              <a:pt x="1" y="233224"/>
                            </a:lnTo>
                            <a:lnTo>
                              <a:pt x="61625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3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</a:rPr>
                          <a:t>Guest</a:t>
                        </a:r>
                        <a:r>
                          <a:rPr lang="en-GB" sz="1400" b="1" kern="1200" dirty="0">
                            <a:solidFill>
                              <a:schemeClr val="tx1"/>
                            </a:solidFill>
                          </a:rPr>
                          <a:t> Users</a:t>
                        </a:r>
                      </a:p>
                    </p:txBody>
                  </p:sp>
                  <p:sp>
                    <p:nvSpPr>
                      <p:cNvPr id="17" name="Freeform 16">
                        <a:extLst>
                          <a:ext uri="{FF2B5EF4-FFF2-40B4-BE49-F238E27FC236}">
                            <a16:creationId xmlns:a16="http://schemas.microsoft.com/office/drawing/2014/main" id="{A44F13DA-DF3B-6165-440B-18031B342C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5260" y="5465261"/>
                        <a:ext cx="1800000" cy="720000"/>
                      </a:xfrm>
                      <a:custGeom>
                        <a:avLst/>
                        <a:gdLst>
                          <a:gd name="connsiteX0" fmla="*/ 0 w 1331118"/>
                          <a:gd name="connsiteY0" fmla="*/ 0 h 739510"/>
                          <a:gd name="connsiteX1" fmla="*/ 1331118 w 1331118"/>
                          <a:gd name="connsiteY1" fmla="*/ 0 h 739510"/>
                          <a:gd name="connsiteX2" fmla="*/ 1331118 w 1331118"/>
                          <a:gd name="connsiteY2" fmla="*/ 739510 h 739510"/>
                          <a:gd name="connsiteX3" fmla="*/ 0 w 1331118"/>
                          <a:gd name="connsiteY3" fmla="*/ 739510 h 739510"/>
                          <a:gd name="connsiteX4" fmla="*/ 0 w 1331118"/>
                          <a:gd name="connsiteY4" fmla="*/ 0 h 7395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1118" h="739510">
                            <a:moveTo>
                              <a:pt x="0" y="0"/>
                            </a:moveTo>
                            <a:lnTo>
                              <a:pt x="1331118" y="0"/>
                            </a:lnTo>
                            <a:lnTo>
                              <a:pt x="1331118" y="739510"/>
                            </a:lnTo>
                            <a:lnTo>
                              <a:pt x="0" y="73951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100" b="1" kern="1200" dirty="0"/>
                          <a:t>Address cold-start problems</a:t>
                        </a:r>
                        <a:r>
                          <a:rPr lang="en-US" sz="1100" kern="1200" dirty="0"/>
                          <a:t> and improve engagement, especially for </a:t>
                        </a:r>
                        <a:r>
                          <a:rPr lang="en-US" sz="1100" dirty="0"/>
                          <a:t> guest</a:t>
                        </a:r>
                        <a:r>
                          <a:rPr lang="en-US" sz="1100" kern="1200" dirty="0"/>
                          <a:t> users. </a:t>
                        </a:r>
                        <a:endParaRPr lang="en-GB" sz="1100" kern="1200" dirty="0"/>
                      </a:p>
                    </p:txBody>
                  </p:sp>
                  <p:sp>
                    <p:nvSpPr>
                      <p:cNvPr id="19" name="Freeform 18">
                        <a:extLst>
                          <a:ext uri="{FF2B5EF4-FFF2-40B4-BE49-F238E27FC236}">
                            <a16:creationId xmlns:a16="http://schemas.microsoft.com/office/drawing/2014/main" id="{C4BBE95A-DE2E-0769-AD68-E51EFC2FA97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506153" y="2840788"/>
                        <a:ext cx="1401555" cy="1610983"/>
                      </a:xfrm>
                      <a:custGeom>
                        <a:avLst/>
                        <a:gdLst>
                          <a:gd name="connsiteX0" fmla="*/ 0 w 1232517"/>
                          <a:gd name="connsiteY0" fmla="*/ 536145 h 1072290"/>
                          <a:gd name="connsiteX1" fmla="*/ 268073 w 1232517"/>
                          <a:gd name="connsiteY1" fmla="*/ 0 h 1072290"/>
                          <a:gd name="connsiteX2" fmla="*/ 964445 w 1232517"/>
                          <a:gd name="connsiteY2" fmla="*/ 0 h 1072290"/>
                          <a:gd name="connsiteX3" fmla="*/ 1232517 w 1232517"/>
                          <a:gd name="connsiteY3" fmla="*/ 536145 h 1072290"/>
                          <a:gd name="connsiteX4" fmla="*/ 964445 w 1232517"/>
                          <a:gd name="connsiteY4" fmla="*/ 1072290 h 1072290"/>
                          <a:gd name="connsiteX5" fmla="*/ 268073 w 1232517"/>
                          <a:gd name="connsiteY5" fmla="*/ 1072290 h 1072290"/>
                          <a:gd name="connsiteX6" fmla="*/ 0 w 1232517"/>
                          <a:gd name="connsiteY6" fmla="*/ 536145 h 10722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32517" h="1072290">
                            <a:moveTo>
                              <a:pt x="616259" y="0"/>
                            </a:moveTo>
                            <a:lnTo>
                              <a:pt x="1232516" y="233224"/>
                            </a:lnTo>
                            <a:lnTo>
                              <a:pt x="1232516" y="839067"/>
                            </a:lnTo>
                            <a:lnTo>
                              <a:pt x="616259" y="1072290"/>
                            </a:lnTo>
                            <a:lnTo>
                              <a:pt x="1" y="839067"/>
                            </a:lnTo>
                            <a:lnTo>
                              <a:pt x="1" y="233224"/>
                            </a:lnTo>
                            <a:lnTo>
                              <a:pt x="61625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3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GB" sz="1400" b="1" kern="1200" dirty="0">
                            <a:solidFill>
                              <a:schemeClr val="tx1"/>
                            </a:solidFill>
                          </a:rPr>
                          <a:t>Personalisation</a:t>
                        </a:r>
                      </a:p>
                    </p:txBody>
                  </p:sp>
                  <p:sp>
                    <p:nvSpPr>
                      <p:cNvPr id="20" name="Freeform 19">
                        <a:extLst>
                          <a:ext uri="{FF2B5EF4-FFF2-40B4-BE49-F238E27FC236}">
                            <a16:creationId xmlns:a16="http://schemas.microsoft.com/office/drawing/2014/main" id="{6AB0F267-D938-75B2-5D20-845BF580A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06930" y="1940402"/>
                        <a:ext cx="1800000" cy="720000"/>
                      </a:xfrm>
                      <a:custGeom>
                        <a:avLst/>
                        <a:gdLst>
                          <a:gd name="connsiteX0" fmla="*/ 0 w 1375489"/>
                          <a:gd name="connsiteY0" fmla="*/ 0 h 739510"/>
                          <a:gd name="connsiteX1" fmla="*/ 1375489 w 1375489"/>
                          <a:gd name="connsiteY1" fmla="*/ 0 h 739510"/>
                          <a:gd name="connsiteX2" fmla="*/ 1375489 w 1375489"/>
                          <a:gd name="connsiteY2" fmla="*/ 739510 h 739510"/>
                          <a:gd name="connsiteX3" fmla="*/ 0 w 1375489"/>
                          <a:gd name="connsiteY3" fmla="*/ 739510 h 739510"/>
                          <a:gd name="connsiteX4" fmla="*/ 0 w 1375489"/>
                          <a:gd name="connsiteY4" fmla="*/ 0 h 7395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75489" h="739510">
                            <a:moveTo>
                              <a:pt x="0" y="0"/>
                            </a:moveTo>
                            <a:lnTo>
                              <a:pt x="1375489" y="0"/>
                            </a:lnTo>
                            <a:lnTo>
                              <a:pt x="1375489" y="739510"/>
                            </a:lnTo>
                            <a:lnTo>
                              <a:pt x="0" y="73951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100" b="1" kern="1200" dirty="0"/>
                          <a:t>Personalize song suggestions</a:t>
                        </a:r>
                        <a:r>
                          <a:rPr lang="en-US" sz="1100" kern="1200" dirty="0"/>
                          <a:t> based on user preferences, behavior, locale, and sentiment analysis</a:t>
                        </a:r>
                        <a:endParaRPr lang="en-GB" sz="1100" kern="1200" dirty="0"/>
                      </a:p>
                    </p:txBody>
                  </p:sp>
                  <p:sp>
                    <p:nvSpPr>
                      <p:cNvPr id="22" name="Freeform 21">
                        <a:extLst>
                          <a:ext uri="{FF2B5EF4-FFF2-40B4-BE49-F238E27FC236}">
                            <a16:creationId xmlns:a16="http://schemas.microsoft.com/office/drawing/2014/main" id="{47C26D7B-4155-8FE9-CD33-D5B8B39ED25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789546" y="3646279"/>
                        <a:ext cx="1401555" cy="1610983"/>
                      </a:xfrm>
                      <a:custGeom>
                        <a:avLst/>
                        <a:gdLst>
                          <a:gd name="connsiteX0" fmla="*/ 0 w 1232517"/>
                          <a:gd name="connsiteY0" fmla="*/ 536145 h 1072290"/>
                          <a:gd name="connsiteX1" fmla="*/ 268073 w 1232517"/>
                          <a:gd name="connsiteY1" fmla="*/ 0 h 1072290"/>
                          <a:gd name="connsiteX2" fmla="*/ 964445 w 1232517"/>
                          <a:gd name="connsiteY2" fmla="*/ 0 h 1072290"/>
                          <a:gd name="connsiteX3" fmla="*/ 1232517 w 1232517"/>
                          <a:gd name="connsiteY3" fmla="*/ 536145 h 1072290"/>
                          <a:gd name="connsiteX4" fmla="*/ 964445 w 1232517"/>
                          <a:gd name="connsiteY4" fmla="*/ 1072290 h 1072290"/>
                          <a:gd name="connsiteX5" fmla="*/ 268073 w 1232517"/>
                          <a:gd name="connsiteY5" fmla="*/ 1072290 h 1072290"/>
                          <a:gd name="connsiteX6" fmla="*/ 0 w 1232517"/>
                          <a:gd name="connsiteY6" fmla="*/ 536145 h 10722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32517" h="1072290">
                            <a:moveTo>
                              <a:pt x="616259" y="0"/>
                            </a:moveTo>
                            <a:lnTo>
                              <a:pt x="1232516" y="233224"/>
                            </a:lnTo>
                            <a:lnTo>
                              <a:pt x="1232516" y="839067"/>
                            </a:lnTo>
                            <a:lnTo>
                              <a:pt x="616259" y="1072290"/>
                            </a:lnTo>
                            <a:lnTo>
                              <a:pt x="1" y="839067"/>
                            </a:lnTo>
                            <a:lnTo>
                              <a:pt x="1" y="233224"/>
                            </a:lnTo>
                            <a:lnTo>
                              <a:pt x="61625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  <p:style>
                      <a:lnRef idx="3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Font typeface="Arial" panose="020B0604020202020204" pitchFamily="34" charset="0"/>
                          <a:buNone/>
                        </a:pPr>
                        <a:r>
                          <a:rPr lang="en-GB" sz="1400" b="1" kern="1200" dirty="0">
                            <a:solidFill>
                              <a:schemeClr val="tx1"/>
                            </a:solidFill>
                          </a:rPr>
                          <a:t>AI Chat</a:t>
                        </a:r>
                      </a:p>
                    </p:txBody>
                  </p:sp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39D17279-EFC8-D9DE-B20F-9A4E16D5D5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480855" y="1930852"/>
                        <a:ext cx="1800000" cy="720000"/>
                      </a:xfrm>
                      <a:custGeom>
                        <a:avLst/>
                        <a:gdLst>
                          <a:gd name="connsiteX0" fmla="*/ 0 w 1331118"/>
                          <a:gd name="connsiteY0" fmla="*/ 0 h 739510"/>
                          <a:gd name="connsiteX1" fmla="*/ 1331118 w 1331118"/>
                          <a:gd name="connsiteY1" fmla="*/ 0 h 739510"/>
                          <a:gd name="connsiteX2" fmla="*/ 1331118 w 1331118"/>
                          <a:gd name="connsiteY2" fmla="*/ 739510 h 739510"/>
                          <a:gd name="connsiteX3" fmla="*/ 0 w 1331118"/>
                          <a:gd name="connsiteY3" fmla="*/ 739510 h 739510"/>
                          <a:gd name="connsiteX4" fmla="*/ 0 w 1331118"/>
                          <a:gd name="connsiteY4" fmla="*/ 0 h 7395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1118" h="739510">
                            <a:moveTo>
                              <a:pt x="0" y="0"/>
                            </a:moveTo>
                            <a:lnTo>
                              <a:pt x="1331118" y="0"/>
                            </a:lnTo>
                            <a:lnTo>
                              <a:pt x="1331118" y="739510"/>
                            </a:lnTo>
                            <a:lnTo>
                              <a:pt x="0" y="73951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Font typeface="Arial" panose="020B0604020202020204" pitchFamily="34" charset="0"/>
                          <a:buNone/>
                        </a:pPr>
                        <a:r>
                          <a:rPr lang="en-US" sz="1100" b="1" kern="1200" dirty="0"/>
                          <a:t>Increase user retention</a:t>
                        </a:r>
                        <a:r>
                          <a:rPr lang="en-US" sz="1100" kern="1200" dirty="0"/>
                          <a:t> and </a:t>
                        </a:r>
                        <a:r>
                          <a:rPr lang="en-US" sz="1100" b="1" kern="1200" dirty="0"/>
                          <a:t>business revenue</a:t>
                        </a:r>
                        <a:r>
                          <a:rPr lang="en-US" sz="1100" kern="1200" dirty="0"/>
                          <a:t> for streaming platforms through better engagement.</a:t>
                        </a:r>
                        <a:endParaRPr lang="en-GB" sz="1100" kern="1200" dirty="0"/>
                      </a:p>
                    </p:txBody>
                  </p:sp>
                  <p:sp>
                    <p:nvSpPr>
                      <p:cNvPr id="25" name="Freeform 24">
                        <a:extLst>
                          <a:ext uri="{FF2B5EF4-FFF2-40B4-BE49-F238E27FC236}">
                            <a16:creationId xmlns:a16="http://schemas.microsoft.com/office/drawing/2014/main" id="{F6581E84-4B0C-B438-A2B5-88000F37D88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3680078" y="3075249"/>
                        <a:ext cx="1401555" cy="1610983"/>
                      </a:xfrm>
                      <a:custGeom>
                        <a:avLst/>
                        <a:gdLst>
                          <a:gd name="connsiteX0" fmla="*/ 0 w 1232517"/>
                          <a:gd name="connsiteY0" fmla="*/ 536145 h 1072290"/>
                          <a:gd name="connsiteX1" fmla="*/ 268073 w 1232517"/>
                          <a:gd name="connsiteY1" fmla="*/ 0 h 1072290"/>
                          <a:gd name="connsiteX2" fmla="*/ 964445 w 1232517"/>
                          <a:gd name="connsiteY2" fmla="*/ 0 h 1072290"/>
                          <a:gd name="connsiteX3" fmla="*/ 1232517 w 1232517"/>
                          <a:gd name="connsiteY3" fmla="*/ 536145 h 1072290"/>
                          <a:gd name="connsiteX4" fmla="*/ 964445 w 1232517"/>
                          <a:gd name="connsiteY4" fmla="*/ 1072290 h 1072290"/>
                          <a:gd name="connsiteX5" fmla="*/ 268073 w 1232517"/>
                          <a:gd name="connsiteY5" fmla="*/ 1072290 h 1072290"/>
                          <a:gd name="connsiteX6" fmla="*/ 0 w 1232517"/>
                          <a:gd name="connsiteY6" fmla="*/ 536145 h 10722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32517" h="1072290">
                            <a:moveTo>
                              <a:pt x="616259" y="0"/>
                            </a:moveTo>
                            <a:lnTo>
                              <a:pt x="1232516" y="233224"/>
                            </a:lnTo>
                            <a:lnTo>
                              <a:pt x="1232516" y="839067"/>
                            </a:lnTo>
                            <a:lnTo>
                              <a:pt x="616259" y="1072290"/>
                            </a:lnTo>
                            <a:lnTo>
                              <a:pt x="1" y="839067"/>
                            </a:lnTo>
                            <a:lnTo>
                              <a:pt x="1" y="233224"/>
                            </a:lnTo>
                            <a:lnTo>
                              <a:pt x="61625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</p:spPr>
                    <p:style>
                      <a:lnRef idx="3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Font typeface="Arial" panose="020B0604020202020204" pitchFamily="34" charset="0"/>
                          <a:buNone/>
                        </a:pPr>
                        <a:r>
                          <a:rPr lang="en-GB" sz="1400" b="1" kern="1200" dirty="0">
                            <a:solidFill>
                              <a:schemeClr val="tx1"/>
                            </a:solidFill>
                          </a:rPr>
                          <a:t>Retention &amp; Revenue</a:t>
                        </a:r>
                      </a:p>
                    </p:txBody>
                  </p:sp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A5EA2575-4516-866C-06AB-C06038A3A0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89307" y="5465261"/>
                        <a:ext cx="1800000" cy="720000"/>
                      </a:xfrm>
                      <a:custGeom>
                        <a:avLst/>
                        <a:gdLst>
                          <a:gd name="connsiteX0" fmla="*/ 0 w 1375489"/>
                          <a:gd name="connsiteY0" fmla="*/ 0 h 739510"/>
                          <a:gd name="connsiteX1" fmla="*/ 1375489 w 1375489"/>
                          <a:gd name="connsiteY1" fmla="*/ 0 h 739510"/>
                          <a:gd name="connsiteX2" fmla="*/ 1375489 w 1375489"/>
                          <a:gd name="connsiteY2" fmla="*/ 739510 h 739510"/>
                          <a:gd name="connsiteX3" fmla="*/ 0 w 1375489"/>
                          <a:gd name="connsiteY3" fmla="*/ 739510 h 739510"/>
                          <a:gd name="connsiteX4" fmla="*/ 0 w 1375489"/>
                          <a:gd name="connsiteY4" fmla="*/ 0 h 7395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75489" h="739510">
                            <a:moveTo>
                              <a:pt x="0" y="0"/>
                            </a:moveTo>
                            <a:lnTo>
                              <a:pt x="1375489" y="0"/>
                            </a:lnTo>
                            <a:lnTo>
                              <a:pt x="1375489" y="739510"/>
                            </a:lnTo>
                            <a:lnTo>
                              <a:pt x="0" y="73951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Font typeface="Arial" panose="020B0604020202020204" pitchFamily="34" charset="0"/>
                          <a:buNone/>
                        </a:pPr>
                        <a:r>
                          <a:rPr lang="en-US" sz="1100" dirty="0"/>
                          <a:t>T</a:t>
                        </a:r>
                        <a:r>
                          <a:rPr lang="en-US" sz="1100" kern="1200" dirty="0"/>
                          <a:t>he</a:t>
                        </a:r>
                        <a:r>
                          <a:rPr lang="en-US" sz="1100" b="1" kern="1200" dirty="0"/>
                          <a:t> chat feature </a:t>
                        </a:r>
                        <a:r>
                          <a:rPr lang="en-US" sz="1100" kern="1200" dirty="0"/>
                          <a:t>allows the user to acquire targeted recommendations</a:t>
                        </a:r>
                        <a:endParaRPr lang="en-GB" sz="1100" kern="1200" dirty="0"/>
                      </a:p>
                    </p:txBody>
                  </p:sp>
                </p:grpSp>
                <p:sp>
                  <p:nvSpPr>
                    <p:cNvPr id="27" name="Freeform 26">
                      <a:extLst>
                        <a:ext uri="{FF2B5EF4-FFF2-40B4-BE49-F238E27FC236}">
                          <a16:creationId xmlns:a16="http://schemas.microsoft.com/office/drawing/2014/main" id="{436B3D77-59D4-0293-DC7F-8AA3D461BFB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690433" y="3682855"/>
                      <a:ext cx="1401555" cy="1610983"/>
                    </a:xfrm>
                    <a:custGeom>
                      <a:avLst/>
                      <a:gdLst>
                        <a:gd name="connsiteX0" fmla="*/ 0 w 1232517"/>
                        <a:gd name="connsiteY0" fmla="*/ 536145 h 1072290"/>
                        <a:gd name="connsiteX1" fmla="*/ 268073 w 1232517"/>
                        <a:gd name="connsiteY1" fmla="*/ 0 h 1072290"/>
                        <a:gd name="connsiteX2" fmla="*/ 964445 w 1232517"/>
                        <a:gd name="connsiteY2" fmla="*/ 0 h 1072290"/>
                        <a:gd name="connsiteX3" fmla="*/ 1232517 w 1232517"/>
                        <a:gd name="connsiteY3" fmla="*/ 536145 h 1072290"/>
                        <a:gd name="connsiteX4" fmla="*/ 964445 w 1232517"/>
                        <a:gd name="connsiteY4" fmla="*/ 1072290 h 1072290"/>
                        <a:gd name="connsiteX5" fmla="*/ 268073 w 1232517"/>
                        <a:gd name="connsiteY5" fmla="*/ 1072290 h 1072290"/>
                        <a:gd name="connsiteX6" fmla="*/ 0 w 1232517"/>
                        <a:gd name="connsiteY6" fmla="*/ 536145 h 1072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32517" h="1072290">
                          <a:moveTo>
                            <a:pt x="616259" y="0"/>
                          </a:moveTo>
                          <a:lnTo>
                            <a:pt x="1232516" y="233224"/>
                          </a:lnTo>
                          <a:lnTo>
                            <a:pt x="1232516" y="839067"/>
                          </a:lnTo>
                          <a:lnTo>
                            <a:pt x="616259" y="1072290"/>
                          </a:lnTo>
                          <a:lnTo>
                            <a:pt x="1" y="839067"/>
                          </a:lnTo>
                          <a:lnTo>
                            <a:pt x="1" y="233224"/>
                          </a:lnTo>
                          <a:lnTo>
                            <a:pt x="616259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40000"/>
                        <a:lumOff val="60000"/>
                      </a:schemeClr>
                    </a:solidFill>
                  </p:spPr>
                  <p:style>
                    <a:lnRef idx="3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ctr" anchorCtr="0">
                      <a:noAutofit/>
                    </a:bodyPr>
                    <a:lstStyle/>
                    <a:p>
                      <a:pPr marL="0" lvl="0" indent="0" algn="ctr" defTabSz="4889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Trending </a:t>
                      </a:r>
                    </a:p>
                    <a:p>
                      <a:pPr marL="0" lvl="0" indent="0" algn="ctr" defTabSz="4889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Now</a:t>
                      </a:r>
                      <a:endParaRPr lang="en-GB" sz="1400" b="1" kern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" name="Freeform 27">
                      <a:extLst>
                        <a:ext uri="{FF2B5EF4-FFF2-40B4-BE49-F238E27FC236}">
                          <a16:creationId xmlns:a16="http://schemas.microsoft.com/office/drawing/2014/main" id="{C9E17A6D-EA2E-FD10-201D-9D5BAB8BD7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373941" y="2877364"/>
                      <a:ext cx="1401555" cy="1610983"/>
                    </a:xfrm>
                    <a:custGeom>
                      <a:avLst/>
                      <a:gdLst>
                        <a:gd name="connsiteX0" fmla="*/ 0 w 1232517"/>
                        <a:gd name="connsiteY0" fmla="*/ 536145 h 1072290"/>
                        <a:gd name="connsiteX1" fmla="*/ 268073 w 1232517"/>
                        <a:gd name="connsiteY1" fmla="*/ 0 h 1072290"/>
                        <a:gd name="connsiteX2" fmla="*/ 964445 w 1232517"/>
                        <a:gd name="connsiteY2" fmla="*/ 0 h 1072290"/>
                        <a:gd name="connsiteX3" fmla="*/ 1232517 w 1232517"/>
                        <a:gd name="connsiteY3" fmla="*/ 536145 h 1072290"/>
                        <a:gd name="connsiteX4" fmla="*/ 964445 w 1232517"/>
                        <a:gd name="connsiteY4" fmla="*/ 1072290 h 1072290"/>
                        <a:gd name="connsiteX5" fmla="*/ 268073 w 1232517"/>
                        <a:gd name="connsiteY5" fmla="*/ 1072290 h 1072290"/>
                        <a:gd name="connsiteX6" fmla="*/ 0 w 1232517"/>
                        <a:gd name="connsiteY6" fmla="*/ 536145 h 1072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32517" h="1072290">
                          <a:moveTo>
                            <a:pt x="616259" y="0"/>
                          </a:moveTo>
                          <a:lnTo>
                            <a:pt x="1232516" y="233224"/>
                          </a:lnTo>
                          <a:lnTo>
                            <a:pt x="1232516" y="839067"/>
                          </a:lnTo>
                          <a:lnTo>
                            <a:pt x="616259" y="1072290"/>
                          </a:lnTo>
                          <a:lnTo>
                            <a:pt x="1" y="839067"/>
                          </a:lnTo>
                          <a:lnTo>
                            <a:pt x="1" y="233224"/>
                          </a:lnTo>
                          <a:lnTo>
                            <a:pt x="616259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40000"/>
                        <a:lumOff val="60000"/>
                      </a:schemeClr>
                    </a:solidFill>
                  </p:spPr>
                  <p:style>
                    <a:lnRef idx="3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ctr" anchorCtr="0">
                      <a:noAutofit/>
                    </a:bodyPr>
                    <a:lstStyle/>
                    <a:p>
                      <a:pPr marL="0" lvl="0" indent="0" algn="ctr" defTabSz="4889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</a:rPr>
                        <a:t>Live</a:t>
                      </a:r>
                    </a:p>
                    <a:p>
                      <a:pPr marL="0" lvl="0" indent="0" algn="ctr" defTabSz="4889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p:txBody>
                </p:sp>
              </p:grp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471DA166-DE56-7411-40F3-6ED512C70D46}"/>
                      </a:ext>
                    </a:extLst>
                  </p:cNvPr>
                  <p:cNvSpPr/>
                  <p:nvPr/>
                </p:nvSpPr>
                <p:spPr>
                  <a:xfrm>
                    <a:off x="7809569" y="5516513"/>
                    <a:ext cx="1800000" cy="720000"/>
                  </a:xfrm>
                  <a:custGeom>
                    <a:avLst/>
                    <a:gdLst>
                      <a:gd name="connsiteX0" fmla="*/ 0 w 1375489"/>
                      <a:gd name="connsiteY0" fmla="*/ 0 h 739510"/>
                      <a:gd name="connsiteX1" fmla="*/ 1375489 w 1375489"/>
                      <a:gd name="connsiteY1" fmla="*/ 0 h 739510"/>
                      <a:gd name="connsiteX2" fmla="*/ 1375489 w 1375489"/>
                      <a:gd name="connsiteY2" fmla="*/ 739510 h 739510"/>
                      <a:gd name="connsiteX3" fmla="*/ 0 w 1375489"/>
                      <a:gd name="connsiteY3" fmla="*/ 739510 h 739510"/>
                      <a:gd name="connsiteX4" fmla="*/ 0 w 1375489"/>
                      <a:gd name="connsiteY4" fmla="*/ 0 h 739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75489" h="739510">
                        <a:moveTo>
                          <a:pt x="0" y="0"/>
                        </a:moveTo>
                        <a:lnTo>
                          <a:pt x="1375489" y="0"/>
                        </a:lnTo>
                        <a:lnTo>
                          <a:pt x="1375489" y="739510"/>
                        </a:lnTo>
                        <a:lnTo>
                          <a:pt x="0" y="7395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Font typeface="Arial" panose="020B0604020202020204" pitchFamily="34" charset="0"/>
                      <a:buNone/>
                    </a:pPr>
                    <a:r>
                      <a:rPr lang="en-US" sz="1100" b="1" kern="1200" dirty="0"/>
                      <a:t>Trending Now </a:t>
                    </a:r>
                    <a:r>
                      <a:rPr lang="en-US" sz="1100" kern="1200" dirty="0"/>
                      <a:t>provides users with the most viral content (global or local)</a:t>
                    </a:r>
                    <a:endParaRPr lang="en-GB" sz="1100" kern="1200" dirty="0"/>
                  </a:p>
                </p:txBody>
              </p:sp>
            </p:grp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E3C4D1DB-EF0D-582A-7A2B-96FA5B00FAA1}"/>
                    </a:ext>
                  </a:extLst>
                </p:cNvPr>
                <p:cNvSpPr/>
                <p:nvPr/>
              </p:nvSpPr>
              <p:spPr>
                <a:xfrm>
                  <a:off x="6493077" y="1984970"/>
                  <a:ext cx="1800000" cy="720000"/>
                </a:xfrm>
                <a:custGeom>
                  <a:avLst/>
                  <a:gdLst>
                    <a:gd name="connsiteX0" fmla="*/ 0 w 1375489"/>
                    <a:gd name="connsiteY0" fmla="*/ 0 h 739510"/>
                    <a:gd name="connsiteX1" fmla="*/ 1375489 w 1375489"/>
                    <a:gd name="connsiteY1" fmla="*/ 0 h 739510"/>
                    <a:gd name="connsiteX2" fmla="*/ 1375489 w 1375489"/>
                    <a:gd name="connsiteY2" fmla="*/ 739510 h 739510"/>
                    <a:gd name="connsiteX3" fmla="*/ 0 w 1375489"/>
                    <a:gd name="connsiteY3" fmla="*/ 739510 h 739510"/>
                    <a:gd name="connsiteX4" fmla="*/ 0 w 1375489"/>
                    <a:gd name="connsiteY4" fmla="*/ 0 h 73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489" h="739510">
                      <a:moveTo>
                        <a:pt x="0" y="0"/>
                      </a:moveTo>
                      <a:lnTo>
                        <a:pt x="1375489" y="0"/>
                      </a:lnTo>
                      <a:lnTo>
                        <a:pt x="1375489" y="739510"/>
                      </a:lnTo>
                      <a:lnTo>
                        <a:pt x="0" y="7395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kern="1200" dirty="0"/>
                    <a:t>Live events </a:t>
                  </a:r>
                  <a:r>
                    <a:rPr lang="en-US" sz="1100" kern="1200" dirty="0"/>
                    <a:t>allow users to expand their music experience from the app to the stadium</a:t>
                  </a:r>
                  <a:endParaRPr lang="en-GB" sz="1100" kern="1200" dirty="0"/>
                </a:p>
              </p:txBody>
            </p:sp>
          </p:grpSp>
          <p:sp>
            <p:nvSpPr>
              <p:cNvPr id="10" name="Triangle 9">
                <a:extLst>
                  <a:ext uri="{FF2B5EF4-FFF2-40B4-BE49-F238E27FC236}">
                    <a16:creationId xmlns:a16="http://schemas.microsoft.com/office/drawing/2014/main" id="{551FFE49-B85B-CA44-4C69-E9E16FE5D325}"/>
                  </a:ext>
                </a:extLst>
              </p:cNvPr>
              <p:cNvSpPr/>
              <p:nvPr/>
            </p:nvSpPr>
            <p:spPr>
              <a:xfrm rot="5400000">
                <a:off x="8655042" y="3839013"/>
                <a:ext cx="1197630" cy="377604"/>
              </a:xfrm>
              <a:prstGeom prst="triangle">
                <a:avLst/>
              </a:prstGeom>
              <a:gradFill flip="none" rotWithShape="1">
                <a:gsLst>
                  <a:gs pos="0">
                    <a:srgbClr val="003CB8">
                      <a:shade val="30000"/>
                      <a:satMod val="115000"/>
                    </a:srgbClr>
                  </a:gs>
                  <a:gs pos="50000">
                    <a:srgbClr val="003CB8">
                      <a:shade val="67500"/>
                      <a:satMod val="115000"/>
                    </a:srgbClr>
                  </a:gs>
                  <a:gs pos="100000">
                    <a:srgbClr val="003CB8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57C42EA-936C-E0E5-0E17-33BE577E492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7523" y="3048970"/>
                <a:ext cx="396000" cy="3960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45B8FE4-E349-DCD4-7D13-25AB5A941978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8103" y="3943242"/>
                <a:ext cx="396000" cy="396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1A62F4-4A33-E38E-8CD3-CEF107888BF1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4627" y="3124888"/>
                <a:ext cx="396000" cy="3960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54BB165A-4A70-E044-CF4C-0B1401E13782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6100" y="3930379"/>
                <a:ext cx="396000" cy="39600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3629F21-FAD2-B6AD-B24F-31DA1BAF368B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9115" y="3070928"/>
                <a:ext cx="396000" cy="39600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6DAC726-B9D3-9E90-E992-87F6D57A0AC4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27114" y="3829815"/>
                <a:ext cx="396000" cy="396000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8435884-DC83-4E44-A70A-F4B8F5D013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03392" y="3234535"/>
                <a:ext cx="511085" cy="5110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830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6070-8F62-B6B3-430A-DA492F77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7200"/>
            <a:ext cx="10122632" cy="979200"/>
          </a:xfrm>
        </p:spPr>
        <p:txBody>
          <a:bodyPr/>
          <a:lstStyle/>
          <a:p>
            <a:r>
              <a:rPr lang="en-US" dirty="0"/>
              <a:t>data source &amp; 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861BEC-0F87-F350-4ABF-73566115462A}"/>
              </a:ext>
            </a:extLst>
          </p:cNvPr>
          <p:cNvGrpSpPr/>
          <p:nvPr/>
        </p:nvGrpSpPr>
        <p:grpSpPr>
          <a:xfrm>
            <a:off x="1506193" y="1818938"/>
            <a:ext cx="7923388" cy="4592394"/>
            <a:chOff x="1506193" y="1818938"/>
            <a:chExt cx="7923388" cy="4592394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72B1112-A02F-18B0-9606-9C424FD1FEFF}"/>
                </a:ext>
              </a:extLst>
            </p:cNvPr>
            <p:cNvSpPr/>
            <p:nvPr/>
          </p:nvSpPr>
          <p:spPr>
            <a:xfrm>
              <a:off x="2884943" y="1957433"/>
              <a:ext cx="3930647" cy="3931089"/>
            </a:xfrm>
            <a:custGeom>
              <a:avLst/>
              <a:gdLst>
                <a:gd name="connsiteX0" fmla="*/ 0 w 3930647"/>
                <a:gd name="connsiteY0" fmla="*/ 1965545 h 3931089"/>
                <a:gd name="connsiteX1" fmla="*/ 1965324 w 3930647"/>
                <a:gd name="connsiteY1" fmla="*/ 0 h 3931089"/>
                <a:gd name="connsiteX2" fmla="*/ 3930648 w 3930647"/>
                <a:gd name="connsiteY2" fmla="*/ 1965545 h 3931089"/>
                <a:gd name="connsiteX3" fmla="*/ 1965324 w 3930647"/>
                <a:gd name="connsiteY3" fmla="*/ 3931090 h 3931089"/>
                <a:gd name="connsiteX4" fmla="*/ 0 w 3930647"/>
                <a:gd name="connsiteY4" fmla="*/ 1965545 h 39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0647" h="3931089">
                  <a:moveTo>
                    <a:pt x="0" y="1965545"/>
                  </a:moveTo>
                  <a:cubicBezTo>
                    <a:pt x="0" y="880004"/>
                    <a:pt x="879906" y="0"/>
                    <a:pt x="1965324" y="0"/>
                  </a:cubicBezTo>
                  <a:cubicBezTo>
                    <a:pt x="3050742" y="0"/>
                    <a:pt x="3930648" y="880004"/>
                    <a:pt x="3930648" y="1965545"/>
                  </a:cubicBezTo>
                  <a:cubicBezTo>
                    <a:pt x="3930648" y="3051086"/>
                    <a:pt x="3050742" y="3931090"/>
                    <a:pt x="1965324" y="3931090"/>
                  </a:cubicBezTo>
                  <a:cubicBezTo>
                    <a:pt x="879906" y="3931090"/>
                    <a:pt x="0" y="3051086"/>
                    <a:pt x="0" y="196554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6590" tIns="636655" rIns="636590" bIns="63665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b="1" kern="1200" dirty="0">
                  <a:solidFill>
                    <a:schemeClr val="bg1"/>
                  </a:solidFill>
                </a:rPr>
                <a:t>Enriched Spotify 1M+ Dataset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8D4CB7-C57C-B8F8-355C-10612454EF1A}"/>
                </a:ext>
              </a:extLst>
            </p:cNvPr>
            <p:cNvSpPr/>
            <p:nvPr/>
          </p:nvSpPr>
          <p:spPr>
            <a:xfrm>
              <a:off x="5128032" y="1818938"/>
              <a:ext cx="437007" cy="43719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03623B-7B1C-8584-3C26-6F0D01E80780}"/>
                </a:ext>
              </a:extLst>
            </p:cNvPr>
            <p:cNvSpPr/>
            <p:nvPr/>
          </p:nvSpPr>
          <p:spPr>
            <a:xfrm>
              <a:off x="4093567" y="5637055"/>
              <a:ext cx="316870" cy="31687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1D925D-6B46-5F64-F196-B5D8CD1C54FF}"/>
                </a:ext>
              </a:extLst>
            </p:cNvPr>
            <p:cNvSpPr/>
            <p:nvPr/>
          </p:nvSpPr>
          <p:spPr>
            <a:xfrm>
              <a:off x="3244484" y="2526099"/>
              <a:ext cx="316870" cy="31687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FDE4616-93FA-DA27-F85E-A7D6C793D399}"/>
                </a:ext>
              </a:extLst>
            </p:cNvPr>
            <p:cNvSpPr/>
            <p:nvPr/>
          </p:nvSpPr>
          <p:spPr>
            <a:xfrm>
              <a:off x="5554558" y="5974137"/>
              <a:ext cx="437007" cy="43719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B2E786-2B2B-5BC4-FBF6-862CB7214B40}"/>
                </a:ext>
              </a:extLst>
            </p:cNvPr>
            <p:cNvSpPr/>
            <p:nvPr/>
          </p:nvSpPr>
          <p:spPr>
            <a:xfrm>
              <a:off x="4182258" y="2440289"/>
              <a:ext cx="316870" cy="31687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BED1A6B-9711-8884-DD76-1BB6F30BC44C}"/>
                </a:ext>
              </a:extLst>
            </p:cNvPr>
            <p:cNvSpPr/>
            <p:nvPr/>
          </p:nvSpPr>
          <p:spPr>
            <a:xfrm>
              <a:off x="2043611" y="2497513"/>
              <a:ext cx="1598060" cy="1597694"/>
            </a:xfrm>
            <a:custGeom>
              <a:avLst/>
              <a:gdLst>
                <a:gd name="connsiteX0" fmla="*/ 0 w 1598060"/>
                <a:gd name="connsiteY0" fmla="*/ 798847 h 1597694"/>
                <a:gd name="connsiteX1" fmla="*/ 799030 w 1598060"/>
                <a:gd name="connsiteY1" fmla="*/ 0 h 1597694"/>
                <a:gd name="connsiteX2" fmla="*/ 1598060 w 1598060"/>
                <a:gd name="connsiteY2" fmla="*/ 798847 h 1597694"/>
                <a:gd name="connsiteX3" fmla="*/ 799030 w 1598060"/>
                <a:gd name="connsiteY3" fmla="*/ 1597694 h 1597694"/>
                <a:gd name="connsiteX4" fmla="*/ 0 w 1598060"/>
                <a:gd name="connsiteY4" fmla="*/ 798847 h 1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8060" h="1597694">
                  <a:moveTo>
                    <a:pt x="0" y="798847"/>
                  </a:moveTo>
                  <a:cubicBezTo>
                    <a:pt x="0" y="357656"/>
                    <a:pt x="357738" y="0"/>
                    <a:pt x="799030" y="0"/>
                  </a:cubicBezTo>
                  <a:cubicBezTo>
                    <a:pt x="1240322" y="0"/>
                    <a:pt x="1598060" y="357656"/>
                    <a:pt x="1598060" y="798847"/>
                  </a:cubicBezTo>
                  <a:cubicBezTo>
                    <a:pt x="1598060" y="1240038"/>
                    <a:pt x="1240322" y="1597694"/>
                    <a:pt x="799030" y="1597694"/>
                  </a:cubicBezTo>
                  <a:cubicBezTo>
                    <a:pt x="357738" y="1597694"/>
                    <a:pt x="0" y="1240038"/>
                    <a:pt x="0" y="79884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4990" tIns="294937" rIns="294990" bIns="29493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b="1" kern="1200" dirty="0">
                  <a:solidFill>
                    <a:schemeClr val="bg1"/>
                  </a:solidFill>
                </a:rPr>
                <a:t>Sentiment Data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6B8BBA8-2201-F905-61DD-EDA1AE7C80AF}"/>
                </a:ext>
              </a:extLst>
            </p:cNvPr>
            <p:cNvSpPr/>
            <p:nvPr/>
          </p:nvSpPr>
          <p:spPr>
            <a:xfrm>
              <a:off x="4686187" y="2454066"/>
              <a:ext cx="437007" cy="43719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473B2D6-FCA7-0A5E-E19E-979D838100A7}"/>
                </a:ext>
              </a:extLst>
            </p:cNvPr>
            <p:cNvSpPr/>
            <p:nvPr/>
          </p:nvSpPr>
          <p:spPr>
            <a:xfrm>
              <a:off x="5979562" y="4976117"/>
              <a:ext cx="790160" cy="790351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D6623D1-E6F1-5F9D-61F6-E5D5C7B82576}"/>
                </a:ext>
              </a:extLst>
            </p:cNvPr>
            <p:cNvSpPr/>
            <p:nvPr/>
          </p:nvSpPr>
          <p:spPr>
            <a:xfrm>
              <a:off x="7219540" y="1955792"/>
              <a:ext cx="1598060" cy="1597694"/>
            </a:xfrm>
            <a:custGeom>
              <a:avLst/>
              <a:gdLst>
                <a:gd name="connsiteX0" fmla="*/ 0 w 1598060"/>
                <a:gd name="connsiteY0" fmla="*/ 798847 h 1597694"/>
                <a:gd name="connsiteX1" fmla="*/ 799030 w 1598060"/>
                <a:gd name="connsiteY1" fmla="*/ 0 h 1597694"/>
                <a:gd name="connsiteX2" fmla="*/ 1598060 w 1598060"/>
                <a:gd name="connsiteY2" fmla="*/ 798847 h 1597694"/>
                <a:gd name="connsiteX3" fmla="*/ 799030 w 1598060"/>
                <a:gd name="connsiteY3" fmla="*/ 1597694 h 1597694"/>
                <a:gd name="connsiteX4" fmla="*/ 0 w 1598060"/>
                <a:gd name="connsiteY4" fmla="*/ 798847 h 1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8060" h="1597694">
                  <a:moveTo>
                    <a:pt x="0" y="798847"/>
                  </a:moveTo>
                  <a:cubicBezTo>
                    <a:pt x="0" y="357656"/>
                    <a:pt x="357738" y="0"/>
                    <a:pt x="799030" y="0"/>
                  </a:cubicBezTo>
                  <a:cubicBezTo>
                    <a:pt x="1240322" y="0"/>
                    <a:pt x="1598060" y="357656"/>
                    <a:pt x="1598060" y="798847"/>
                  </a:cubicBezTo>
                  <a:cubicBezTo>
                    <a:pt x="1598060" y="1240038"/>
                    <a:pt x="1240322" y="1597694"/>
                    <a:pt x="799030" y="1597694"/>
                  </a:cubicBezTo>
                  <a:cubicBezTo>
                    <a:pt x="357738" y="1597694"/>
                    <a:pt x="0" y="1240038"/>
                    <a:pt x="0" y="79884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4990" tIns="294937" rIns="294990" bIns="29493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User Listening 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D9C2D2D-4AE1-E40C-D0C2-BCB1936F2981}"/>
                </a:ext>
              </a:extLst>
            </p:cNvPr>
            <p:cNvSpPr/>
            <p:nvPr/>
          </p:nvSpPr>
          <p:spPr>
            <a:xfrm>
              <a:off x="6505976" y="3058885"/>
              <a:ext cx="437007" cy="43719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B700B0F-8BE3-6042-5CEE-D4A5E93AB6F8}"/>
                </a:ext>
              </a:extLst>
            </p:cNvPr>
            <p:cNvSpPr/>
            <p:nvPr/>
          </p:nvSpPr>
          <p:spPr>
            <a:xfrm>
              <a:off x="1506193" y="5714207"/>
              <a:ext cx="316870" cy="31687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D33048B-E98F-A010-7A13-63E5648B8092}"/>
                </a:ext>
              </a:extLst>
            </p:cNvPr>
            <p:cNvSpPr/>
            <p:nvPr/>
          </p:nvSpPr>
          <p:spPr>
            <a:xfrm>
              <a:off x="4663611" y="5263234"/>
              <a:ext cx="316870" cy="31687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BD40AB3-8FC6-A447-DA3B-5369339F065D}"/>
                </a:ext>
              </a:extLst>
            </p:cNvPr>
            <p:cNvSpPr/>
            <p:nvPr/>
          </p:nvSpPr>
          <p:spPr>
            <a:xfrm>
              <a:off x="7831521" y="4672043"/>
              <a:ext cx="1598060" cy="1597694"/>
            </a:xfrm>
            <a:custGeom>
              <a:avLst/>
              <a:gdLst>
                <a:gd name="connsiteX0" fmla="*/ 0 w 1598060"/>
                <a:gd name="connsiteY0" fmla="*/ 798847 h 1597694"/>
                <a:gd name="connsiteX1" fmla="*/ 799030 w 1598060"/>
                <a:gd name="connsiteY1" fmla="*/ 0 h 1597694"/>
                <a:gd name="connsiteX2" fmla="*/ 1598060 w 1598060"/>
                <a:gd name="connsiteY2" fmla="*/ 798847 h 1597694"/>
                <a:gd name="connsiteX3" fmla="*/ 799030 w 1598060"/>
                <a:gd name="connsiteY3" fmla="*/ 1597694 h 1597694"/>
                <a:gd name="connsiteX4" fmla="*/ 0 w 1598060"/>
                <a:gd name="connsiteY4" fmla="*/ 798847 h 1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8060" h="1597694">
                  <a:moveTo>
                    <a:pt x="0" y="798847"/>
                  </a:moveTo>
                  <a:cubicBezTo>
                    <a:pt x="0" y="357656"/>
                    <a:pt x="357738" y="0"/>
                    <a:pt x="799030" y="0"/>
                  </a:cubicBezTo>
                  <a:cubicBezTo>
                    <a:pt x="1240322" y="0"/>
                    <a:pt x="1598060" y="357656"/>
                    <a:pt x="1598060" y="798847"/>
                  </a:cubicBezTo>
                  <a:cubicBezTo>
                    <a:pt x="1598060" y="1240038"/>
                    <a:pt x="1240322" y="1597694"/>
                    <a:pt x="799030" y="1597694"/>
                  </a:cubicBezTo>
                  <a:cubicBezTo>
                    <a:pt x="357738" y="1597694"/>
                    <a:pt x="0" y="1240038"/>
                    <a:pt x="0" y="79884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4990" tIns="294937" rIns="294990" bIns="29493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User Interaction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A880BE-077C-55FD-1403-0B6119ED6F96}"/>
                </a:ext>
              </a:extLst>
            </p:cNvPr>
            <p:cNvSpPr/>
            <p:nvPr/>
          </p:nvSpPr>
          <p:spPr>
            <a:xfrm>
              <a:off x="7520285" y="4661630"/>
              <a:ext cx="316870" cy="31687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816C9F-62A5-22BE-9148-0C6506A38B44}"/>
                </a:ext>
              </a:extLst>
            </p:cNvPr>
            <p:cNvSpPr/>
            <p:nvPr/>
          </p:nvSpPr>
          <p:spPr>
            <a:xfrm>
              <a:off x="3426763" y="5232633"/>
              <a:ext cx="316870" cy="31687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9B3072-56AA-E0D6-462D-B14E32A84992}"/>
              </a:ext>
            </a:extLst>
          </p:cNvPr>
          <p:cNvSpPr txBox="1"/>
          <p:nvPr/>
        </p:nvSpPr>
        <p:spPr>
          <a:xfrm>
            <a:off x="9432901" y="5160061"/>
            <a:ext cx="18366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/>
              <a:t>Likes/Dislikes,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/>
              <a:t>Playlist additions </a:t>
            </a:r>
            <a:endParaRPr lang="en-US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046E5-26F1-64E9-BE47-A013F17C15FF}"/>
              </a:ext>
            </a:extLst>
          </p:cNvPr>
          <p:cNvSpPr txBox="1"/>
          <p:nvPr/>
        </p:nvSpPr>
        <p:spPr>
          <a:xfrm>
            <a:off x="9013167" y="2397175"/>
            <a:ext cx="2233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dirty="0"/>
              <a:t>Captured</a:t>
            </a:r>
            <a:r>
              <a:rPr lang="en-IN" sz="1400" dirty="0"/>
              <a:t> via </a:t>
            </a:r>
            <a:r>
              <a:rPr lang="en-IN" sz="1400" b="1" dirty="0"/>
              <a:t>Spotify API</a:t>
            </a:r>
            <a:r>
              <a:rPr lang="en-IN" sz="1400" dirty="0"/>
              <a:t>.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83CF475-CAB2-F5D9-B50A-787A075BC9CA}"/>
              </a:ext>
            </a:extLst>
          </p:cNvPr>
          <p:cNvSpPr/>
          <p:nvPr/>
        </p:nvSpPr>
        <p:spPr>
          <a:xfrm>
            <a:off x="2043611" y="4227580"/>
            <a:ext cx="1598060" cy="1597694"/>
          </a:xfrm>
          <a:custGeom>
            <a:avLst/>
            <a:gdLst>
              <a:gd name="connsiteX0" fmla="*/ 0 w 1598060"/>
              <a:gd name="connsiteY0" fmla="*/ 798847 h 1597694"/>
              <a:gd name="connsiteX1" fmla="*/ 799030 w 1598060"/>
              <a:gd name="connsiteY1" fmla="*/ 0 h 1597694"/>
              <a:gd name="connsiteX2" fmla="*/ 1598060 w 1598060"/>
              <a:gd name="connsiteY2" fmla="*/ 798847 h 1597694"/>
              <a:gd name="connsiteX3" fmla="*/ 799030 w 1598060"/>
              <a:gd name="connsiteY3" fmla="*/ 1597694 h 1597694"/>
              <a:gd name="connsiteX4" fmla="*/ 0 w 1598060"/>
              <a:gd name="connsiteY4" fmla="*/ 798847 h 159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8060" h="1597694">
                <a:moveTo>
                  <a:pt x="0" y="798847"/>
                </a:moveTo>
                <a:cubicBezTo>
                  <a:pt x="0" y="357656"/>
                  <a:pt x="357738" y="0"/>
                  <a:pt x="799030" y="0"/>
                </a:cubicBezTo>
                <a:cubicBezTo>
                  <a:pt x="1240322" y="0"/>
                  <a:pt x="1598060" y="357656"/>
                  <a:pt x="1598060" y="798847"/>
                </a:cubicBezTo>
                <a:cubicBezTo>
                  <a:pt x="1598060" y="1240038"/>
                  <a:pt x="1240322" y="1597694"/>
                  <a:pt x="799030" y="1597694"/>
                </a:cubicBezTo>
                <a:cubicBezTo>
                  <a:pt x="357738" y="1597694"/>
                  <a:pt x="0" y="1240038"/>
                  <a:pt x="0" y="7988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4990" tIns="294937" rIns="294990" bIns="294937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1" kern="1200" dirty="0">
                <a:solidFill>
                  <a:schemeClr val="bg1"/>
                </a:solidFill>
              </a:rPr>
              <a:t>Locale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7FC908-4C26-19EC-3001-4DC2AC347797}"/>
              </a:ext>
            </a:extLst>
          </p:cNvPr>
          <p:cNvSpPr txBox="1"/>
          <p:nvPr/>
        </p:nvSpPr>
        <p:spPr>
          <a:xfrm>
            <a:off x="337903" y="2692462"/>
            <a:ext cx="179795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Analyzed six audio features to define the sentiment/mood of each song in the training dataset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C3BB93-F2D7-D8BD-EFF1-6CADD2241D77}"/>
              </a:ext>
            </a:extLst>
          </p:cNvPr>
          <p:cNvSpPr txBox="1"/>
          <p:nvPr/>
        </p:nvSpPr>
        <p:spPr>
          <a:xfrm>
            <a:off x="337903" y="4480124"/>
            <a:ext cx="19270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Identified languages using Llama3.1 – 8B inference model and common public datasets.</a:t>
            </a:r>
          </a:p>
        </p:txBody>
      </p:sp>
    </p:spTree>
    <p:extLst>
      <p:ext uri="{BB962C8B-B14F-4D97-AF65-F5344CB8AC3E}">
        <p14:creationId xmlns:p14="http://schemas.microsoft.com/office/powerpoint/2010/main" val="390064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E509FE4-785D-42B3-425B-829700623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E509FE4-785D-42B3-425B-829700623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B39E9C4-4D11-5C5D-75EB-4FC1EF89D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483" y="1075518"/>
            <a:ext cx="8659433" cy="5782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896F83-494B-634F-35D1-082EE8E9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00" y="367200"/>
            <a:ext cx="10123200" cy="979200"/>
          </a:xfrm>
        </p:spPr>
        <p:txBody>
          <a:bodyPr vert="horz"/>
          <a:lstStyle/>
          <a:p>
            <a:r>
              <a:rPr lang="en-GB" dirty="0"/>
              <a:t>APP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3342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tsteps Steps Photos, Images &amp; Pictures | Shutterstock">
            <a:extLst>
              <a:ext uri="{FF2B5EF4-FFF2-40B4-BE49-F238E27FC236}">
                <a16:creationId xmlns:a16="http://schemas.microsoft.com/office/drawing/2014/main" id="{1B7B0960-FB34-5A98-53B3-3F566CD11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2"/>
          <a:stretch/>
        </p:blipFill>
        <p:spPr bwMode="auto">
          <a:xfrm>
            <a:off x="3948644" y="1226603"/>
            <a:ext cx="7392964" cy="551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F6BC588-95DC-3E84-0932-CD865B3E42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8204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6BC588-95DC-3E84-0932-CD865B3E42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 vert="horz"/>
          <a:lstStyle/>
          <a:p>
            <a:r>
              <a:rPr lang="en-US" dirty="0"/>
              <a:t>NEXT STEPS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9508454" cy="28986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Funding approach (bootstrapped or debt)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a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a mobile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 To Market - Marketing and Ads </a:t>
            </a: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utput - Free business and finance icons">
            <a:extLst>
              <a:ext uri="{FF2B5EF4-FFF2-40B4-BE49-F238E27FC236}">
                <a16:creationId xmlns:a16="http://schemas.microsoft.com/office/drawing/2014/main" id="{C94EA789-E1C9-23C4-8CF1-E8C89765E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79" y="854964"/>
            <a:ext cx="5545836" cy="554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F6BC588-95DC-3E84-0932-CD865B3E42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6BC588-95DC-3E84-0932-CD865B3E42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 vert="horz"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1" y="1911096"/>
            <a:ext cx="10085831" cy="28986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Enhances user experience with hyper-personalized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Increases engagement &amp; monetization for streaming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Scalable, innovative, and adaptable for future growth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528029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1C4F3-182B-4FFD-86F3-85933C0520B9}">
  <ds:schemaRefs>
    <ds:schemaRef ds:uri="16c05727-aa75-4e4a-9b5f-8a80a1165891"/>
    <ds:schemaRef ds:uri="230e9df3-be65-4c73-a93b-d1236ebd677e"/>
    <ds:schemaRef ds:uri="http://purl.org/dc/dcmitype/"/>
    <ds:schemaRef ds:uri="http://schemas.microsoft.com/office/infopath/2007/PartnerControls"/>
    <ds:schemaRef ds:uri="http://purl.org/dc/terms/"/>
    <ds:schemaRef ds:uri="http://schemas.microsoft.com/sharepoint/v3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3aedbdc-cc67-4652-aa12-d250a876ae79}" enabled="0" method="" siteId="{93aedbdc-cc67-4652-aa12-d250a876ae7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4337</TotalTime>
  <Words>647</Words>
  <Application>Microsoft Office PowerPoint</Application>
  <PresentationFormat>Widescreen</PresentationFormat>
  <Paragraphs>117</Paragraphs>
  <Slides>16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Avenir Next LT Pro</vt:lpstr>
      <vt:lpstr>Avenir Next LT Pro Light</vt:lpstr>
      <vt:lpstr>Calibri</vt:lpstr>
      <vt:lpstr>Courier New</vt:lpstr>
      <vt:lpstr>Custom</vt:lpstr>
      <vt:lpstr>think-cell Slide</vt:lpstr>
      <vt:lpstr>Personalized Music Recommendation</vt:lpstr>
      <vt:lpstr>problem statement</vt:lpstr>
      <vt:lpstr>Streaming Market Overview</vt:lpstr>
      <vt:lpstr>APP OVERVIEW</vt:lpstr>
      <vt:lpstr>songfox</vt:lpstr>
      <vt:lpstr>data source &amp; features</vt:lpstr>
      <vt:lpstr>APP ARCHITECTURE</vt:lpstr>
      <vt:lpstr>NEXT STEPS</vt:lpstr>
      <vt:lpstr>summary</vt:lpstr>
      <vt:lpstr>THANK YOU</vt:lpstr>
      <vt:lpstr>APPENDIX</vt:lpstr>
      <vt:lpstr>LOCALE DATA</vt:lpstr>
      <vt:lpstr>Key Metrics</vt:lpstr>
      <vt:lpstr>Competitive Gap</vt:lpstr>
      <vt:lpstr>TARGET Market</vt:lpstr>
      <vt:lpstr>Market Validation</vt:lpstr>
    </vt:vector>
  </TitlesOfParts>
  <Company>Eskom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Pitch deck</dc:title>
  <dc:creator>Edwin Daniels</dc:creator>
  <cp:lastModifiedBy>Asmit Agarwal</cp:lastModifiedBy>
  <cp:revision>186</cp:revision>
  <dcterms:created xsi:type="dcterms:W3CDTF">2025-02-25T12:06:42Z</dcterms:created>
  <dcterms:modified xsi:type="dcterms:W3CDTF">2025-03-09T06:57:23Z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